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4" r:id="rId5"/>
    <p:sldMasterId id="2147483715" r:id="rId6"/>
    <p:sldMasterId id="2147483716" r:id="rId7"/>
    <p:sldMasterId id="2147483717" r:id="rId8"/>
    <p:sldMasterId id="2147483718" r:id="rId9"/>
    <p:sldMasterId id="2147483719"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07EA9A-A7EE-476C-9B64-5C284BE17986}">
  <a:tblStyle styleId="{1B07EA9A-A7EE-476C-9B64-5C284BE1798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F9FA"/>
          </a:solidFill>
        </a:fill>
      </a:tcStyle>
    </a:wholeTbl>
    <a:band1H>
      <a:tcTxStyle/>
      <a:tcStyle>
        <a:fill>
          <a:solidFill>
            <a:srgbClr val="E7F3F4"/>
          </a:solidFill>
        </a:fill>
      </a:tcStyle>
    </a:band1H>
    <a:band2H>
      <a:tcTxStyle/>
    </a:band2H>
    <a:band1V>
      <a:tcTxStyle/>
      <a:tcStyle>
        <a:fill>
          <a:solidFill>
            <a:srgbClr val="E7F3F4"/>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9878D82-CD5D-4734-8B8B-C53DBE8E56B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slide" Target="slides/slide51.xml"/><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slide" Target="slides/slide53.xml"/><Relationship Id="rId63" Type="http://schemas.openxmlformats.org/officeDocument/2006/relationships/slide" Target="slides/slide52.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6.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7e8ca1b86_2_76: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07e8ca1b86_2_76: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7e8ca1b86_2_270: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2" name="Google Shape;482;g107e8ca1b86_2_270: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Range: ANC: 5-10</a:t>
            </a:r>
            <a:endParaRPr/>
          </a:p>
        </p:txBody>
      </p:sp>
      <p:sp>
        <p:nvSpPr>
          <p:cNvPr id="483" name="Google Shape;483;g107e8ca1b86_2_2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7e8ca1b86_2_278: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1" name="Google Shape;491;g107e8ca1b86_2_278: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Range: labour &amp; deliv: 10-15 – not this is a short period of time with a higher risk than the whole of ANC</a:t>
            </a:r>
            <a:endParaRPr/>
          </a:p>
        </p:txBody>
      </p:sp>
      <p:sp>
        <p:nvSpPr>
          <p:cNvPr id="492" name="Google Shape;492;g107e8ca1b86_2_2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7e8ca1b86_2_286: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0" name="Google Shape;500;g107e8ca1b86_2_286: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Range: 5-20</a:t>
            </a:r>
            <a:endParaRPr/>
          </a:p>
          <a:p>
            <a:pPr indent="0" lvl="0" marL="0" rtl="0" algn="l">
              <a:spcBef>
                <a:spcPts val="360"/>
              </a:spcBef>
              <a:spcAft>
                <a:spcPts val="0"/>
              </a:spcAft>
              <a:buNone/>
            </a:pPr>
            <a:r>
              <a:rPr lang="en-GB"/>
              <a:t>~15 if not exclusive breastfeeding &amp; breastfed for ~ 2years</a:t>
            </a:r>
            <a:endParaRPr/>
          </a:p>
          <a:p>
            <a:pPr indent="0" lvl="0" marL="0" rtl="0" algn="l">
              <a:spcBef>
                <a:spcPts val="360"/>
              </a:spcBef>
              <a:spcAft>
                <a:spcPts val="0"/>
              </a:spcAft>
              <a:buNone/>
            </a:pPr>
            <a:r>
              <a:t/>
            </a:r>
            <a:endParaRPr/>
          </a:p>
        </p:txBody>
      </p:sp>
      <p:sp>
        <p:nvSpPr>
          <p:cNvPr id="501" name="Google Shape;501;g107e8ca1b86_2_2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7e8ca1b86_2_294: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107e8ca1b86_2_294: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7e8ca1b86_2_301: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7" name="Google Shape;517;g107e8ca1b86_2_301: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GB" sz="930"/>
              <a:t>Use every opportunity – transmission can occur at any stage</a:t>
            </a:r>
            <a:endParaRPr/>
          </a:p>
          <a:p>
            <a:pPr indent="0" lvl="0" marL="0" rtl="0" algn="l">
              <a:lnSpc>
                <a:spcPct val="80000"/>
              </a:lnSpc>
              <a:spcBef>
                <a:spcPts val="279"/>
              </a:spcBef>
              <a:spcAft>
                <a:spcPts val="0"/>
              </a:spcAft>
              <a:buNone/>
            </a:pPr>
            <a:r>
              <a:rPr lang="en-GB" sz="930"/>
              <a:t>Also preconceptually</a:t>
            </a:r>
            <a:endParaRPr sz="930"/>
          </a:p>
          <a:p>
            <a:pPr indent="0" lvl="0" marL="0" rtl="0" algn="l">
              <a:lnSpc>
                <a:spcPct val="80000"/>
              </a:lnSpc>
              <a:spcBef>
                <a:spcPts val="279"/>
              </a:spcBef>
              <a:spcAft>
                <a:spcPts val="0"/>
              </a:spcAft>
              <a:buNone/>
            </a:pPr>
            <a:r>
              <a:rPr lang="en-GB" sz="930"/>
              <a:t>Remember from delivery you have 2 patients: a diad – closely linked; don’t forget mother’s health – screen for HIV in prev negative; screen for TB/ opp inf; ensure ART adherence &amp; psychosocial support</a:t>
            </a:r>
            <a:endParaRPr/>
          </a:p>
          <a:p>
            <a:pPr indent="0" lvl="0" marL="0" rtl="0" algn="l">
              <a:lnSpc>
                <a:spcPct val="80000"/>
              </a:lnSpc>
              <a:spcBef>
                <a:spcPts val="279"/>
              </a:spcBef>
              <a:spcAft>
                <a:spcPts val="0"/>
              </a:spcAft>
              <a:buNone/>
            </a:pPr>
            <a:r>
              <a:t/>
            </a:r>
            <a:endParaRPr sz="930"/>
          </a:p>
          <a:p>
            <a:pPr indent="0" lvl="0" marL="0" rtl="0" algn="l">
              <a:lnSpc>
                <a:spcPct val="80000"/>
              </a:lnSpc>
              <a:spcBef>
                <a:spcPts val="279"/>
              </a:spcBef>
              <a:spcAft>
                <a:spcPts val="0"/>
              </a:spcAft>
              <a:buNone/>
            </a:pPr>
            <a:r>
              <a:t/>
            </a:r>
            <a:endParaRPr sz="930"/>
          </a:p>
          <a:p>
            <a:pPr indent="0" lvl="0" marL="0" rtl="0" algn="l">
              <a:lnSpc>
                <a:spcPct val="80000"/>
              </a:lnSpc>
              <a:spcBef>
                <a:spcPts val="279"/>
              </a:spcBef>
              <a:spcAft>
                <a:spcPts val="0"/>
              </a:spcAft>
              <a:buNone/>
            </a:pPr>
            <a:r>
              <a:rPr lang="en-GB" sz="930"/>
              <a:t>Antenatal factors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High maternal VL</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Placental abruption</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STIs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Maternal malnutrition</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Advanced HIV disease</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Intra-uterine growth restriction (IUGR)</a:t>
            </a:r>
            <a:endParaRPr/>
          </a:p>
          <a:p>
            <a:pPr indent="0" lvl="0" marL="0" rtl="0" algn="l">
              <a:lnSpc>
                <a:spcPct val="80000"/>
              </a:lnSpc>
              <a:spcBef>
                <a:spcPts val="279"/>
              </a:spcBef>
              <a:spcAft>
                <a:spcPts val="0"/>
              </a:spcAft>
              <a:buNone/>
            </a:pPr>
            <a:r>
              <a:t/>
            </a:r>
            <a:endParaRPr sz="930"/>
          </a:p>
          <a:p>
            <a:pPr indent="0" lvl="0" marL="0" rtl="0" algn="l">
              <a:lnSpc>
                <a:spcPct val="80000"/>
              </a:lnSpc>
              <a:spcBef>
                <a:spcPts val="279"/>
              </a:spcBef>
              <a:spcAft>
                <a:spcPts val="0"/>
              </a:spcAft>
              <a:buNone/>
            </a:pPr>
            <a:r>
              <a:rPr lang="en-GB" sz="930"/>
              <a:t>Peripartum factors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High maternal VL</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ROM &gt;4 hours before delivery</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Invasive delivery procedures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First infant in multiple birth</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Chorioamnionitis</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STI’s during labour and delivery</a:t>
            </a:r>
            <a:endParaRPr b="1" sz="930">
              <a:latin typeface="Arial Rounded"/>
              <a:ea typeface="Arial Rounded"/>
              <a:cs typeface="Arial Rounded"/>
              <a:sym typeface="Arial Rounded"/>
            </a:endParaRPr>
          </a:p>
          <a:p>
            <a:pPr indent="0" lvl="0" marL="0" rtl="0" algn="l">
              <a:lnSpc>
                <a:spcPct val="80000"/>
              </a:lnSpc>
              <a:spcBef>
                <a:spcPts val="279"/>
              </a:spcBef>
              <a:spcAft>
                <a:spcPts val="0"/>
              </a:spcAft>
              <a:buNone/>
            </a:pPr>
            <a:r>
              <a:t/>
            </a:r>
            <a:endParaRPr sz="930"/>
          </a:p>
          <a:p>
            <a:pPr indent="0" lvl="0" marL="0" rtl="0" algn="l">
              <a:lnSpc>
                <a:spcPct val="80000"/>
              </a:lnSpc>
              <a:spcBef>
                <a:spcPts val="279"/>
              </a:spcBef>
              <a:spcAft>
                <a:spcPts val="0"/>
              </a:spcAft>
              <a:buNone/>
            </a:pPr>
            <a:r>
              <a:rPr lang="en-GB" sz="930"/>
              <a:t>Postnatal factors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High maternal VL</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Duration of breastfeeding</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Early mixed feeding</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Breast abscesses, nipple fissures, mastitis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Poor maternal nutritional status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Oral disease in the baby</a:t>
            </a:r>
            <a:endParaRPr/>
          </a:p>
          <a:p>
            <a:pPr indent="0" lvl="0" marL="0" rtl="0" algn="l">
              <a:lnSpc>
                <a:spcPct val="80000"/>
              </a:lnSpc>
              <a:spcBef>
                <a:spcPts val="279"/>
              </a:spcBef>
              <a:spcAft>
                <a:spcPts val="0"/>
              </a:spcAft>
              <a:buNone/>
            </a:pPr>
            <a:r>
              <a:t/>
            </a:r>
            <a:endParaRPr sz="930"/>
          </a:p>
        </p:txBody>
      </p:sp>
      <p:sp>
        <p:nvSpPr>
          <p:cNvPr id="518" name="Google Shape;518;g107e8ca1b86_2_3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7e8ca1b86_2_318: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107e8ca1b86_2_318: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7e8ca1b86_2_325: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107e8ca1b86_2_325: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7e8ca1b86_2_333: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107e8ca1b86_2_333: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7e8ca1b86_2_341: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1" name="Google Shape;561;g107e8ca1b86_2_341: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How can we make sure that adherence is good: antenatally; during labour &amp; delivery; postnatally;</a:t>
            </a:r>
            <a:endParaRPr/>
          </a:p>
        </p:txBody>
      </p:sp>
      <p:sp>
        <p:nvSpPr>
          <p:cNvPr id="562" name="Google Shape;562;g107e8ca1b86_2_3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07e8ca1b86_2_349: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07e8ca1b86_2_349: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7e8ca1b86_2_121: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1" name="Google Shape;401;g107e8ca1b86_2_121: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GB" sz="1110"/>
              <a:t>Without intervention a third of all unborn HIV Exposed babies at risk:</a:t>
            </a:r>
            <a:endParaRPr/>
          </a:p>
          <a:p>
            <a:pPr indent="-187959" lvl="1" marL="457200" rtl="0" algn="l">
              <a:lnSpc>
                <a:spcPct val="90000"/>
              </a:lnSpc>
              <a:spcBef>
                <a:spcPts val="888"/>
              </a:spcBef>
              <a:spcAft>
                <a:spcPts val="0"/>
              </a:spcAft>
              <a:buClr>
                <a:schemeClr val="dk1"/>
              </a:buClr>
              <a:buSzPts val="2960"/>
              <a:buFont typeface="Calibri"/>
              <a:buChar char="-"/>
            </a:pPr>
            <a:r>
              <a:rPr lang="en-GB" sz="2960"/>
              <a:t>of contracting HIV </a:t>
            </a:r>
            <a:endParaRPr/>
          </a:p>
          <a:p>
            <a:pPr indent="-187959" lvl="1" marL="457200" rtl="0" algn="l">
              <a:lnSpc>
                <a:spcPct val="90000"/>
              </a:lnSpc>
              <a:spcBef>
                <a:spcPts val="888"/>
              </a:spcBef>
              <a:spcAft>
                <a:spcPts val="0"/>
              </a:spcAft>
              <a:buClr>
                <a:schemeClr val="dk1"/>
              </a:buClr>
              <a:buSzPts val="2960"/>
              <a:buFont typeface="Calibri"/>
              <a:buChar char="-"/>
            </a:pPr>
            <a:r>
              <a:rPr lang="en-GB" sz="2960"/>
              <a:t>of being orphaned </a:t>
            </a:r>
            <a:endParaRPr/>
          </a:p>
          <a:p>
            <a:pPr indent="0" lvl="0" marL="0" rtl="0" algn="l">
              <a:lnSpc>
                <a:spcPct val="90000"/>
              </a:lnSpc>
              <a:spcBef>
                <a:spcPts val="888"/>
              </a:spcBef>
              <a:spcAft>
                <a:spcPts val="0"/>
              </a:spcAft>
              <a:buNone/>
            </a:pPr>
            <a:r>
              <a:rPr lang="en-GB" sz="2960"/>
              <a:t>79% tested for HIV</a:t>
            </a:r>
            <a:endParaRPr/>
          </a:p>
          <a:p>
            <a:pPr indent="0" lvl="0" marL="0" rtl="0" algn="l">
              <a:lnSpc>
                <a:spcPct val="90000"/>
              </a:lnSpc>
              <a:spcBef>
                <a:spcPts val="888"/>
              </a:spcBef>
              <a:spcAft>
                <a:spcPts val="0"/>
              </a:spcAft>
              <a:buNone/>
            </a:pPr>
            <a:r>
              <a:rPr lang="en-GB" sz="2960"/>
              <a:t>Of all women, 37% qual for HAART (CD4 &lt;200) but were not on it</a:t>
            </a:r>
            <a:endParaRPr/>
          </a:p>
          <a:p>
            <a:pPr indent="0" lvl="0" marL="0" rtl="0" algn="l">
              <a:lnSpc>
                <a:spcPct val="90000"/>
              </a:lnSpc>
              <a:spcBef>
                <a:spcPts val="888"/>
              </a:spcBef>
              <a:spcAft>
                <a:spcPts val="0"/>
              </a:spcAft>
              <a:buNone/>
            </a:pPr>
            <a:r>
              <a:rPr lang="en-GB" sz="2960"/>
              <a:t>Main causes: TB, pneumonia, PJP, meningitis, GE</a:t>
            </a:r>
            <a:endParaRPr/>
          </a:p>
          <a:p>
            <a:pPr indent="0" lvl="0" marL="0" rtl="0" algn="l">
              <a:lnSpc>
                <a:spcPct val="90000"/>
              </a:lnSpc>
              <a:spcBef>
                <a:spcPts val="333"/>
              </a:spcBef>
              <a:spcAft>
                <a:spcPts val="0"/>
              </a:spcAft>
              <a:buNone/>
            </a:pPr>
            <a:r>
              <a:t/>
            </a:r>
            <a:endParaRPr sz="1110"/>
          </a:p>
        </p:txBody>
      </p:sp>
      <p:sp>
        <p:nvSpPr>
          <p:cNvPr id="402" name="Google Shape;402;g107e8ca1b86_2_1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7e8ca1b86_2_433: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07e8ca1b86_2_433: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7e8ca1b86_2_439: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chemeClr val="dk1"/>
                </a:solidFill>
                <a:latin typeface="Arial"/>
                <a:ea typeface="Arial"/>
                <a:cs typeface="Arial"/>
                <a:sym typeface="Arial"/>
              </a:rPr>
              <a:t>GHC Abbott Fund Panel on MCH, May 28, 2008</a:t>
            </a:r>
            <a:endParaRPr/>
          </a:p>
        </p:txBody>
      </p:sp>
      <p:sp>
        <p:nvSpPr>
          <p:cNvPr id="586" name="Google Shape;586;g107e8ca1b86_2_4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587" name="Google Shape;587;g107e8ca1b86_2_439:notes"/>
          <p:cNvSpPr/>
          <p:nvPr>
            <p:ph idx="2" type="sldImg"/>
          </p:nvPr>
        </p:nvSpPr>
        <p:spPr>
          <a:xfrm>
            <a:off x="118785" y="679879"/>
            <a:ext cx="6622032" cy="340085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8" name="Google Shape;588;g107e8ca1b86_2_439:notes"/>
          <p:cNvSpPr txBox="1"/>
          <p:nvPr>
            <p:ph idx="1" type="body"/>
          </p:nvPr>
        </p:nvSpPr>
        <p:spPr>
          <a:xfrm>
            <a:off x="904876" y="4306889"/>
            <a:ext cx="5048250" cy="415766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Further, as many of you know, preventing unintended pregnancies is a cornerstone of the WHO/UN’s PMTCT Strategy, as you can see here.  Traditionally, however, PMTCT programs focus mostly on Element 3, providing HIV prophylaxis to already pregnant HIV+ women.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Use this opportunity to clarify integration of FP and HIV for PMTCT generally, and FP specifically into PMTCT services.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Yet, there are several opportunities for integration across the four prongs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7e8ca1b86_2_464: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107e8ca1b86_2_464: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07e8ca1b86_2_473: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107e8ca1b86_2_473: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7e8ca1b86_2_478: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8" name="Google Shape;628;g107e8ca1b86_2_478:notes"/>
          <p:cNvSpPr txBox="1"/>
          <p:nvPr>
            <p:ph idx="1" type="body"/>
          </p:nvPr>
        </p:nvSpPr>
        <p:spPr>
          <a:xfrm>
            <a:off x="120650" y="4114801"/>
            <a:ext cx="6546850" cy="50276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Benefits of single, standardized regimen for PMTCT and Rx HIV+ women </a:t>
            </a:r>
            <a:endParaRPr/>
          </a:p>
          <a:p>
            <a:pPr indent="0" lvl="1" marL="457200" rtl="0" algn="l">
              <a:spcBef>
                <a:spcPts val="360"/>
              </a:spcBef>
              <a:spcAft>
                <a:spcPts val="0"/>
              </a:spcAft>
              <a:buNone/>
            </a:pPr>
            <a:r>
              <a:rPr lang="en-GB"/>
              <a:t>no drug changes across continuum of care</a:t>
            </a:r>
            <a:endParaRPr/>
          </a:p>
          <a:p>
            <a:pPr indent="0" lvl="1" marL="457200" rtl="0" algn="l">
              <a:spcBef>
                <a:spcPts val="360"/>
              </a:spcBef>
              <a:spcAft>
                <a:spcPts val="0"/>
              </a:spcAft>
              <a:buNone/>
            </a:pPr>
            <a:r>
              <a:rPr lang="en-GB"/>
              <a:t>Simpler SCM</a:t>
            </a:r>
            <a:endParaRPr/>
          </a:p>
          <a:p>
            <a:pPr indent="0" lvl="0" marL="0" rtl="0" algn="l">
              <a:spcBef>
                <a:spcPts val="360"/>
              </a:spcBef>
              <a:spcAft>
                <a:spcPts val="0"/>
              </a:spcAft>
              <a:buNone/>
            </a:pPr>
            <a:r>
              <a:rPr lang="en-GB"/>
              <a:t>AZT monotherapy potential for developing TAMs</a:t>
            </a:r>
            <a:endParaRPr/>
          </a:p>
          <a:p>
            <a:pPr indent="0" lvl="0" marL="0" rtl="0" algn="l">
              <a:spcBef>
                <a:spcPts val="360"/>
              </a:spcBef>
              <a:spcAft>
                <a:spcPts val="0"/>
              </a:spcAft>
              <a:buNone/>
            </a:pPr>
            <a:r>
              <a:rPr lang="en-GB"/>
              <a:t>No longer dependent on CD4 result for initiation (initiation same day)</a:t>
            </a:r>
            <a:endParaRPr/>
          </a:p>
          <a:p>
            <a:pPr indent="0" lvl="0" marL="0" rtl="0" algn="l">
              <a:spcBef>
                <a:spcPts val="360"/>
              </a:spcBef>
              <a:spcAft>
                <a:spcPts val="0"/>
              </a:spcAft>
              <a:buNone/>
            </a:pPr>
            <a:r>
              <a:rPr lang="en-GB"/>
              <a:t>Improved linkages with ART programmes</a:t>
            </a:r>
            <a:endParaRPr/>
          </a:p>
          <a:p>
            <a:pPr indent="0" lvl="0" marL="0" rtl="0" algn="l">
              <a:spcBef>
                <a:spcPts val="360"/>
              </a:spcBef>
              <a:spcAft>
                <a:spcPts val="0"/>
              </a:spcAft>
              <a:buNone/>
            </a:pPr>
            <a:r>
              <a:rPr lang="en-GB"/>
              <a:t>Duration of infant NVP prophylaxis in breast-feeding shorter</a:t>
            </a:r>
            <a:endParaRPr/>
          </a:p>
          <a:p>
            <a:pPr indent="0" lvl="0" marL="0" rtl="0" algn="l">
              <a:spcBef>
                <a:spcPts val="360"/>
              </a:spcBef>
              <a:spcAft>
                <a:spcPts val="0"/>
              </a:spcAft>
              <a:buNone/>
            </a:pPr>
            <a:r>
              <a:rPr lang="en-GB"/>
              <a:t>(B) 2x more expensive than (A)</a:t>
            </a:r>
            <a:endParaRPr/>
          </a:p>
          <a:p>
            <a:pPr indent="0" lvl="0" marL="0" rtl="0" algn="l">
              <a:spcBef>
                <a:spcPts val="360"/>
              </a:spcBef>
              <a:spcAft>
                <a:spcPts val="0"/>
              </a:spcAft>
              <a:buNone/>
            </a:pPr>
            <a:r>
              <a:rPr lang="en-GB"/>
              <a:t>(B) &amp; (A) were judged to be equally efficacious if implemented appropriately in women with CD4&gt;350 (WHO 2012)</a:t>
            </a:r>
            <a:endParaRPr/>
          </a:p>
          <a:p>
            <a:pPr indent="0" lvl="0" marL="0" rtl="0" algn="l">
              <a:spcBef>
                <a:spcPts val="360"/>
              </a:spcBef>
              <a:spcAft>
                <a:spcPts val="0"/>
              </a:spcAft>
              <a:buNone/>
            </a:pPr>
            <a:r>
              <a:rPr lang="en-GB"/>
              <a:t>Option B: Adherence likely better with short-course than lifelong, Cheaper but ?less cost-effective in medium term BUT, ? Risk of NNRTI resistance, Treatment interruptions may be harmful </a:t>
            </a:r>
            <a:endParaRPr/>
          </a:p>
          <a:p>
            <a:pPr indent="0" lvl="0" marL="0" rtl="0" algn="l">
              <a:spcBef>
                <a:spcPts val="360"/>
              </a:spcBef>
              <a:spcAft>
                <a:spcPts val="0"/>
              </a:spcAft>
              <a:buNone/>
            </a:pPr>
            <a:r>
              <a:rPr lang="en-GB"/>
              <a:t>Option B+: Further programmatic simplification: ‘ART for Life’ , Risk transmission lowest in women on ART before conception, Late bookings covered if on ART from previous pregnancy, Earlier ART initiation may improve outcomes for mothers (WHO now CD4&lt;500), Reduce horizontal transmission to HIV- partners, ? Cost-effectiveness of treatment scale-up BUT Ethics of (B+), Adherence, resistance, side-effects of long-term treatment, retention-in-care, Impact on the health system</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1" marL="459144" rtl="0" algn="l">
              <a:spcBef>
                <a:spcPts val="36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7e8ca1b86_2_484: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107e8ca1b86_2_484: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07e8ca1b86_2_499: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1" name="Google Shape;651;g107e8ca1b86_2_499: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Overall rate of birth defects reported in association with EFV similar to that reported for many other widely-used ARVs, and is consistent with rates of birth defects for the general population; Risk with EFV of congenital defects: 2.7% </a:t>
            </a:r>
            <a:endParaRPr/>
          </a:p>
          <a:p>
            <a:pPr indent="0" lvl="1" marL="457200" rtl="0" algn="l">
              <a:spcBef>
                <a:spcPts val="360"/>
              </a:spcBef>
              <a:spcAft>
                <a:spcPts val="0"/>
              </a:spcAft>
              <a:buNone/>
            </a:pPr>
            <a:r>
              <a:rPr lang="en-GB"/>
              <a:t>NVP: 2.5%</a:t>
            </a:r>
            <a:endParaRPr/>
          </a:p>
          <a:p>
            <a:pPr indent="0" lvl="1" marL="457200" rtl="0" algn="l">
              <a:spcBef>
                <a:spcPts val="360"/>
              </a:spcBef>
              <a:spcAft>
                <a:spcPts val="0"/>
              </a:spcAft>
              <a:buNone/>
            </a:pPr>
            <a:r>
              <a:rPr lang="en-GB"/>
              <a:t>AZT: 3.3%</a:t>
            </a:r>
            <a:endParaRPr/>
          </a:p>
          <a:p>
            <a:pPr indent="-171450" lvl="0" marL="171450" rtl="0" algn="l">
              <a:spcBef>
                <a:spcPts val="360"/>
              </a:spcBef>
              <a:spcAft>
                <a:spcPts val="0"/>
              </a:spcAft>
              <a:buClr>
                <a:schemeClr val="dk1"/>
              </a:buClr>
              <a:buSzPts val="1200"/>
              <a:buFont typeface="Arial"/>
              <a:buChar char="•"/>
            </a:pPr>
            <a:r>
              <a:rPr lang="en-GB"/>
              <a:t>A significant increase in the risk of neural tube defects has not been demonstrated;</a:t>
            </a:r>
            <a:endParaRPr/>
          </a:p>
          <a:p>
            <a:pPr indent="-171450" lvl="0" marL="171450" rtl="0" algn="l">
              <a:spcBef>
                <a:spcPts val="360"/>
              </a:spcBef>
              <a:spcAft>
                <a:spcPts val="0"/>
              </a:spcAft>
              <a:buClr>
                <a:schemeClr val="dk1"/>
              </a:buClr>
              <a:buSzPts val="1200"/>
              <a:buFont typeface="Arial"/>
              <a:buChar char="•"/>
            </a:pPr>
            <a:r>
              <a:rPr lang="en-GB"/>
              <a:t>Pharmacovigilance is required to accumulate information on drug safety;</a:t>
            </a:r>
            <a:endParaRPr/>
          </a:p>
          <a:p>
            <a:pPr indent="-171450" lvl="0" marL="171450" rtl="0" algn="l">
              <a:spcBef>
                <a:spcPts val="360"/>
              </a:spcBef>
              <a:spcAft>
                <a:spcPts val="0"/>
              </a:spcAft>
              <a:buClr>
                <a:schemeClr val="dk1"/>
              </a:buClr>
              <a:buSzPts val="1200"/>
              <a:buFont typeface="Arial"/>
              <a:buChar char="•"/>
            </a:pPr>
            <a:r>
              <a:rPr lang="en-GB"/>
              <a:t>Evidence also shows that EFV is more efficacious and better tolerated than NVP;  </a:t>
            </a:r>
            <a:endParaRPr/>
          </a:p>
          <a:p>
            <a:pPr indent="0" lvl="0" marL="0" rtl="0" algn="l">
              <a:spcBef>
                <a:spcPts val="360"/>
              </a:spcBef>
              <a:spcAft>
                <a:spcPts val="0"/>
              </a:spcAft>
              <a:buNone/>
            </a:pPr>
            <a:r>
              <a:rPr lang="en-GB">
                <a:solidFill>
                  <a:srgbClr val="FF0000"/>
                </a:solidFill>
              </a:rPr>
              <a:t>Still FDA class D: </a:t>
            </a:r>
            <a:r>
              <a:rPr lang="en-GB"/>
              <a:t>There is positive evidence of human fetal risk based on adverse reaction data from investigational or marketing experience or studies in humans, but potential benefits may warrant use of the drug in pregnant women despite potential risks.</a:t>
            </a:r>
            <a:endParaRPr>
              <a:solidFill>
                <a:srgbClr val="FF0000"/>
              </a:solidFill>
            </a:endParaRPr>
          </a:p>
          <a:p>
            <a:pPr indent="-95250" lvl="0" marL="171450" rtl="0" algn="l">
              <a:spcBef>
                <a:spcPts val="360"/>
              </a:spcBef>
              <a:spcAft>
                <a:spcPts val="0"/>
              </a:spcAft>
              <a:buClr>
                <a:schemeClr val="dk1"/>
              </a:buClr>
              <a:buSzPts val="1200"/>
              <a:buFont typeface="Arial"/>
              <a:buNone/>
            </a:pPr>
            <a:r>
              <a:t/>
            </a:r>
            <a:endParaRPr>
              <a:solidFill>
                <a:srgbClr val="FF0000"/>
              </a:solidFill>
            </a:endParaRPr>
          </a:p>
          <a:p>
            <a:pPr indent="-171450" lvl="0" marL="171450" rtl="0" algn="l">
              <a:spcBef>
                <a:spcPts val="360"/>
              </a:spcBef>
              <a:spcAft>
                <a:spcPts val="0"/>
              </a:spcAft>
              <a:buClr>
                <a:schemeClr val="dk1"/>
              </a:buClr>
              <a:buSzPts val="1200"/>
              <a:buFont typeface="Arial"/>
              <a:buChar char="•"/>
            </a:pPr>
            <a:r>
              <a:rPr lang="en-GB"/>
              <a:t>EFV in pregnancy is programmatically easier to implement because drug substitution is no longer required during pregnancy and in patients with TB co-infection;</a:t>
            </a:r>
            <a:endParaRPr/>
          </a:p>
          <a:p>
            <a:pPr indent="0" lvl="0" marL="0" rtl="0" algn="l">
              <a:spcBef>
                <a:spcPts val="360"/>
              </a:spcBef>
              <a:spcAft>
                <a:spcPts val="0"/>
              </a:spcAft>
              <a:buNone/>
            </a:pPr>
            <a:r>
              <a:t/>
            </a:r>
            <a:endParaRPr/>
          </a:p>
        </p:txBody>
      </p:sp>
      <p:sp>
        <p:nvSpPr>
          <p:cNvPr id="652" name="Google Shape;652;g107e8ca1b86_2_4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7e8ca1b86_2_507: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107e8ca1b86_2_507: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7e8ca1b86_2_513: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67" name="Google Shape;667;g107e8ca1b86_2_513: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Patient’s world:</a:t>
            </a:r>
            <a:endParaRPr/>
          </a:p>
          <a:p>
            <a:pPr indent="-171450" lvl="0" marL="171450" rtl="0" algn="l">
              <a:spcBef>
                <a:spcPts val="360"/>
              </a:spcBef>
              <a:spcAft>
                <a:spcPts val="0"/>
              </a:spcAft>
              <a:buClr>
                <a:schemeClr val="dk1"/>
              </a:buClr>
              <a:buSzPts val="1200"/>
              <a:buFont typeface="Arial"/>
              <a:buChar char="•"/>
            </a:pPr>
            <a:r>
              <a:rPr lang="en-GB"/>
              <a:t>Heard of patient that tested positive at first visit, started on ART &amp; defaulted till 3</a:t>
            </a:r>
            <a:r>
              <a:rPr baseline="30000" lang="en-GB"/>
              <a:t>rd</a:t>
            </a:r>
            <a:r>
              <a:rPr lang="en-GB"/>
              <a:t> trimester because was in shock/denial</a:t>
            </a:r>
            <a:endParaRPr/>
          </a:p>
          <a:p>
            <a:pPr indent="-171450" lvl="0" marL="171450" rtl="0" algn="l">
              <a:spcBef>
                <a:spcPts val="360"/>
              </a:spcBef>
              <a:spcAft>
                <a:spcPts val="0"/>
              </a:spcAft>
              <a:buClr>
                <a:schemeClr val="dk1"/>
              </a:buClr>
              <a:buSzPts val="1200"/>
              <a:buFont typeface="Arial"/>
              <a:buChar char="•"/>
            </a:pPr>
            <a:r>
              <a:rPr lang="en-GB"/>
              <a:t>Testing of Partner &amp; family</a:t>
            </a:r>
            <a:endParaRPr/>
          </a:p>
          <a:p>
            <a:pPr indent="-171450" lvl="0" marL="171450" rtl="0" algn="l">
              <a:spcBef>
                <a:spcPts val="360"/>
              </a:spcBef>
              <a:spcAft>
                <a:spcPts val="0"/>
              </a:spcAft>
              <a:buClr>
                <a:schemeClr val="dk1"/>
              </a:buClr>
              <a:buSzPts val="1200"/>
              <a:buFont typeface="Arial"/>
              <a:buChar char="•"/>
            </a:pPr>
            <a:r>
              <a:rPr lang="en-GB"/>
              <a:t>Psychosocial support system</a:t>
            </a:r>
            <a:endParaRPr/>
          </a:p>
          <a:p>
            <a:pPr indent="0" lvl="0" marL="0" rtl="0" algn="l">
              <a:spcBef>
                <a:spcPts val="360"/>
              </a:spcBef>
              <a:spcAft>
                <a:spcPts val="0"/>
              </a:spcAft>
              <a:buNone/>
            </a:pPr>
            <a:r>
              <a:rPr lang="en-GB"/>
              <a:t>Are there systems that need to be put in place to make sure we are not missing opportunities for testing &amp; harnessing patient’s support network (Note: back page of ART case record)</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What systems do we need to put in place to remember to retest the mother during pregnancy &amp; breastfeeding?</a:t>
            </a:r>
            <a:endParaRPr/>
          </a:p>
          <a:p>
            <a:pPr indent="-171450" lvl="0" marL="171450" rtl="0" algn="l">
              <a:spcBef>
                <a:spcPts val="360"/>
              </a:spcBef>
              <a:spcAft>
                <a:spcPts val="0"/>
              </a:spcAft>
              <a:buClr>
                <a:schemeClr val="dk1"/>
              </a:buClr>
              <a:buSzPts val="1200"/>
              <a:buFont typeface="Arial"/>
              <a:buChar char="•"/>
            </a:pPr>
            <a:r>
              <a:rPr lang="en-GB"/>
              <a:t>Retesting in ANC</a:t>
            </a:r>
            <a:endParaRPr/>
          </a:p>
          <a:p>
            <a:pPr indent="-171450" lvl="0" marL="171450" rtl="0" algn="l">
              <a:spcBef>
                <a:spcPts val="360"/>
              </a:spcBef>
              <a:spcAft>
                <a:spcPts val="0"/>
              </a:spcAft>
              <a:buClr>
                <a:schemeClr val="dk1"/>
              </a:buClr>
              <a:buSzPts val="1200"/>
              <a:buFont typeface="Arial"/>
              <a:buChar char="•"/>
            </a:pPr>
            <a:r>
              <a:rPr lang="en-GB"/>
              <a:t>6w baby visit</a:t>
            </a:r>
            <a:endParaRPr/>
          </a:p>
          <a:p>
            <a:pPr indent="-171450" lvl="0" marL="171450" rtl="0" algn="l">
              <a:spcBef>
                <a:spcPts val="360"/>
              </a:spcBef>
              <a:spcAft>
                <a:spcPts val="0"/>
              </a:spcAft>
              <a:buClr>
                <a:schemeClr val="dk1"/>
              </a:buClr>
              <a:buSzPts val="1200"/>
              <a:buFont typeface="Arial"/>
              <a:buChar char="•"/>
            </a:pPr>
            <a:r>
              <a:rPr lang="en-GB"/>
              <a:t>? Link w FP visits</a:t>
            </a:r>
            <a:endParaRPr/>
          </a:p>
          <a:p>
            <a:pPr indent="-95250" lvl="0" marL="171450" rtl="0" algn="l">
              <a:spcBef>
                <a:spcPts val="360"/>
              </a:spcBef>
              <a:spcAft>
                <a:spcPts val="0"/>
              </a:spcAft>
              <a:buClr>
                <a:schemeClr val="dk1"/>
              </a:buClr>
              <a:buSzPts val="1200"/>
              <a:buFont typeface="Arial"/>
              <a:buNone/>
            </a:pPr>
            <a:r>
              <a:t/>
            </a:r>
            <a:endParaRPr/>
          </a:p>
        </p:txBody>
      </p:sp>
      <p:sp>
        <p:nvSpPr>
          <p:cNvPr id="668" name="Google Shape;668;g107e8ca1b86_2_5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7e8ca1b86_2_521: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76" name="Google Shape;676;g107e8ca1b86_2_521: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Patient’s world:</a:t>
            </a:r>
            <a:endParaRPr/>
          </a:p>
          <a:p>
            <a:pPr indent="-171450" lvl="0" marL="171450" rtl="0" algn="l">
              <a:spcBef>
                <a:spcPts val="360"/>
              </a:spcBef>
              <a:spcAft>
                <a:spcPts val="0"/>
              </a:spcAft>
              <a:buClr>
                <a:schemeClr val="dk1"/>
              </a:buClr>
              <a:buSzPts val="1200"/>
              <a:buFont typeface="Arial"/>
              <a:buChar char="•"/>
            </a:pPr>
            <a:r>
              <a:rPr lang="en-GB"/>
              <a:t>Heard of patient that tested positive at first visit, started on ART &amp; defaulted till 3</a:t>
            </a:r>
            <a:r>
              <a:rPr baseline="30000" lang="en-GB"/>
              <a:t>rd</a:t>
            </a:r>
            <a:r>
              <a:rPr lang="en-GB"/>
              <a:t> trimester because was in shock/denial</a:t>
            </a:r>
            <a:endParaRPr/>
          </a:p>
          <a:p>
            <a:pPr indent="-171450" lvl="0" marL="171450" rtl="0" algn="l">
              <a:spcBef>
                <a:spcPts val="360"/>
              </a:spcBef>
              <a:spcAft>
                <a:spcPts val="0"/>
              </a:spcAft>
              <a:buClr>
                <a:schemeClr val="dk1"/>
              </a:buClr>
              <a:buSzPts val="1200"/>
              <a:buFont typeface="Arial"/>
              <a:buChar char="•"/>
            </a:pPr>
            <a:r>
              <a:rPr lang="en-GB"/>
              <a:t>Testing of Partner &amp; family</a:t>
            </a:r>
            <a:endParaRPr/>
          </a:p>
          <a:p>
            <a:pPr indent="-171450" lvl="0" marL="171450" rtl="0" algn="l">
              <a:spcBef>
                <a:spcPts val="360"/>
              </a:spcBef>
              <a:spcAft>
                <a:spcPts val="0"/>
              </a:spcAft>
              <a:buClr>
                <a:schemeClr val="dk1"/>
              </a:buClr>
              <a:buSzPts val="1200"/>
              <a:buFont typeface="Arial"/>
              <a:buChar char="•"/>
            </a:pPr>
            <a:r>
              <a:rPr lang="en-GB"/>
              <a:t>Psychosocial support system</a:t>
            </a:r>
            <a:endParaRPr/>
          </a:p>
          <a:p>
            <a:pPr indent="0" lvl="0" marL="0" rtl="0" algn="l">
              <a:spcBef>
                <a:spcPts val="360"/>
              </a:spcBef>
              <a:spcAft>
                <a:spcPts val="0"/>
              </a:spcAft>
              <a:buNone/>
            </a:pPr>
            <a:r>
              <a:rPr lang="en-GB"/>
              <a:t>Are there systems that need to be put in place to make sure we are not missing opportunities for testing &amp; harnessing patient’s support network (Note: back page of ART case record)</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What systems do we need to put in place to remember to retest the mother during pregnancy &amp; breastfeeding?</a:t>
            </a:r>
            <a:endParaRPr/>
          </a:p>
          <a:p>
            <a:pPr indent="-171450" lvl="0" marL="171450" rtl="0" algn="l">
              <a:spcBef>
                <a:spcPts val="360"/>
              </a:spcBef>
              <a:spcAft>
                <a:spcPts val="0"/>
              </a:spcAft>
              <a:buClr>
                <a:schemeClr val="dk1"/>
              </a:buClr>
              <a:buSzPts val="1200"/>
              <a:buFont typeface="Arial"/>
              <a:buChar char="•"/>
            </a:pPr>
            <a:r>
              <a:rPr lang="en-GB"/>
              <a:t>Retesting in ANC</a:t>
            </a:r>
            <a:endParaRPr/>
          </a:p>
          <a:p>
            <a:pPr indent="-171450" lvl="0" marL="171450" rtl="0" algn="l">
              <a:spcBef>
                <a:spcPts val="360"/>
              </a:spcBef>
              <a:spcAft>
                <a:spcPts val="0"/>
              </a:spcAft>
              <a:buClr>
                <a:schemeClr val="dk1"/>
              </a:buClr>
              <a:buSzPts val="1200"/>
              <a:buFont typeface="Arial"/>
              <a:buChar char="•"/>
            </a:pPr>
            <a:r>
              <a:rPr lang="en-GB"/>
              <a:t>6w baby visit</a:t>
            </a:r>
            <a:endParaRPr/>
          </a:p>
          <a:p>
            <a:pPr indent="-171450" lvl="0" marL="171450" rtl="0" algn="l">
              <a:spcBef>
                <a:spcPts val="360"/>
              </a:spcBef>
              <a:spcAft>
                <a:spcPts val="0"/>
              </a:spcAft>
              <a:buClr>
                <a:schemeClr val="dk1"/>
              </a:buClr>
              <a:buSzPts val="1200"/>
              <a:buFont typeface="Arial"/>
              <a:buChar char="•"/>
            </a:pPr>
            <a:r>
              <a:rPr lang="en-GB"/>
              <a:t>? Link w FP visits</a:t>
            </a:r>
            <a:endParaRPr/>
          </a:p>
          <a:p>
            <a:pPr indent="-95250" lvl="0" marL="171450" rtl="0" algn="l">
              <a:spcBef>
                <a:spcPts val="360"/>
              </a:spcBef>
              <a:spcAft>
                <a:spcPts val="0"/>
              </a:spcAft>
              <a:buClr>
                <a:schemeClr val="dk1"/>
              </a:buClr>
              <a:buSzPts val="1200"/>
              <a:buFont typeface="Arial"/>
              <a:buNone/>
            </a:pPr>
            <a:r>
              <a:t/>
            </a:r>
            <a:endParaRPr/>
          </a:p>
        </p:txBody>
      </p:sp>
      <p:sp>
        <p:nvSpPr>
          <p:cNvPr id="677" name="Google Shape;677;g107e8ca1b86_2_5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7e8ca1b86_2_131: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107e8ca1b86_2_131: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07e8ca1b86_2_530: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6" name="Google Shape;686;g107e8ca1b86_2_530: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Also include those who had miscarriage/ TOP</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Messaging for Lifelong ART for pregnant &amp; BF women</a:t>
            </a:r>
            <a:endParaRPr/>
          </a:p>
          <a:p>
            <a:pPr indent="0" lvl="0" marL="0" rtl="0" algn="l">
              <a:spcBef>
                <a:spcPts val="360"/>
              </a:spcBef>
              <a:spcAft>
                <a:spcPts val="0"/>
              </a:spcAft>
              <a:buNone/>
            </a:pPr>
            <a:r>
              <a:rPr lang="en-GB"/>
              <a:t>Women who start lifelong ART earlier will live longer and healthier lives</a:t>
            </a:r>
            <a:endParaRPr/>
          </a:p>
          <a:p>
            <a:pPr indent="0" lvl="0" marL="0" rtl="0" algn="l">
              <a:spcBef>
                <a:spcPts val="360"/>
              </a:spcBef>
              <a:spcAft>
                <a:spcPts val="0"/>
              </a:spcAft>
              <a:buNone/>
            </a:pPr>
            <a:r>
              <a:rPr lang="en-GB"/>
              <a:t>A woman who takes her lifelong ART as prescribed gives her baby the best chance of being HIV-free</a:t>
            </a:r>
            <a:endParaRPr/>
          </a:p>
          <a:p>
            <a:pPr indent="0" lvl="0" marL="0" rtl="0" algn="l">
              <a:spcBef>
                <a:spcPts val="360"/>
              </a:spcBef>
              <a:spcAft>
                <a:spcPts val="0"/>
              </a:spcAft>
              <a:buNone/>
            </a:pPr>
            <a:r>
              <a:rPr lang="en-GB"/>
              <a:t>By taking lifelong ART, a woman is protecting future babies from getting HIV as well as partners who are HIV uninfected</a:t>
            </a:r>
            <a:endParaRPr/>
          </a:p>
          <a:p>
            <a:pPr indent="0" lvl="0" marL="0" rtl="0" algn="l">
              <a:spcBef>
                <a:spcPts val="360"/>
              </a:spcBef>
              <a:spcAft>
                <a:spcPts val="0"/>
              </a:spcAft>
              <a:buNone/>
            </a:pPr>
            <a:r>
              <a:t/>
            </a:r>
            <a:endParaRPr/>
          </a:p>
        </p:txBody>
      </p:sp>
      <p:sp>
        <p:nvSpPr>
          <p:cNvPr id="687" name="Google Shape;687;g107e8ca1b86_2_5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07e8ca1b86_2_538: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5" name="Google Shape;695;g107e8ca1b86_2_538: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Unable to start HAART same day includes: known renal or psychiatric disease where consultation/CD4 results necessary or TB v likely</a:t>
            </a:r>
            <a:endParaRPr/>
          </a:p>
        </p:txBody>
      </p:sp>
      <p:sp>
        <p:nvSpPr>
          <p:cNvPr id="696" name="Google Shape;696;g107e8ca1b86_2_5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7e8ca1b86_2_546: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04" name="Google Shape;704;g107e8ca1b86_2_546: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Go over monitoring worksheet</a:t>
            </a:r>
            <a:endParaRPr/>
          </a:p>
        </p:txBody>
      </p:sp>
      <p:sp>
        <p:nvSpPr>
          <p:cNvPr id="705" name="Google Shape;705;g107e8ca1b86_2_5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07e8ca1b86_2_564: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107e8ca1b86_2_564: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Note diffs with non-preg adult monitoring - &gt;1000 repeat in 2/12</a:t>
            </a:r>
            <a:endParaRPr/>
          </a:p>
        </p:txBody>
      </p:sp>
      <p:sp>
        <p:nvSpPr>
          <p:cNvPr id="724" name="Google Shape;724;g107e8ca1b86_2_5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07e8ca1b86_2_570: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107e8ca1b86_2_570: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07e8ca1b86_2_575: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107e8ca1b86_2_575: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7e8ca1b86_2_586: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107e8ca1b86_2_586: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07e8ca1b86_2_597: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107e8ca1b86_2_597: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07e8ca1b86_2_608: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107e8ca1b86_2_608: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7e8ca1b86_2_619: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107e8ca1b86_2_619: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7e8ca1b86_2_140: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2" name="Google Shape;422;g107e8ca1b86_2_140: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Study done 2010</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Reasons HIV Ab in reported HIV- mothers:</a:t>
            </a:r>
            <a:endParaRPr/>
          </a:p>
          <a:p>
            <a:pPr indent="-171450" lvl="0" marL="171450" rtl="0" algn="l">
              <a:spcBef>
                <a:spcPts val="360"/>
              </a:spcBef>
              <a:spcAft>
                <a:spcPts val="0"/>
              </a:spcAft>
              <a:buClr>
                <a:schemeClr val="dk1"/>
              </a:buClr>
              <a:buSzPts val="1200"/>
              <a:buFont typeface="Arial"/>
              <a:buChar char="•"/>
            </a:pPr>
            <a:r>
              <a:rPr lang="en-GB"/>
              <a:t>Mother not admit HIV status</a:t>
            </a:r>
            <a:endParaRPr/>
          </a:p>
          <a:p>
            <a:pPr indent="-171450" lvl="0" marL="171450" rtl="0" algn="l">
              <a:spcBef>
                <a:spcPts val="360"/>
              </a:spcBef>
              <a:spcAft>
                <a:spcPts val="0"/>
              </a:spcAft>
              <a:buClr>
                <a:schemeClr val="dk1"/>
              </a:buClr>
              <a:buSzPts val="1200"/>
              <a:buFont typeface="Arial"/>
              <a:buChar char="•"/>
            </a:pPr>
            <a:r>
              <a:rPr lang="en-GB"/>
              <a:t>Mothers tested in window period</a:t>
            </a:r>
            <a:endParaRPr/>
          </a:p>
          <a:p>
            <a:pPr indent="-171450" lvl="0" marL="171450" rtl="0" algn="l">
              <a:spcBef>
                <a:spcPts val="360"/>
              </a:spcBef>
              <a:spcAft>
                <a:spcPts val="0"/>
              </a:spcAft>
              <a:buClr>
                <a:schemeClr val="dk1"/>
              </a:buClr>
              <a:buSzPts val="1200"/>
              <a:buFont typeface="Arial"/>
              <a:buChar char="•"/>
            </a:pPr>
            <a:r>
              <a:rPr lang="en-GB"/>
              <a:t>Poor performance of rapid test (QC) – reported field sensitivity 87-95%</a:t>
            </a:r>
            <a:endParaRPr/>
          </a:p>
          <a:p>
            <a:pPr indent="-171450" lvl="0" marL="171450" rtl="0" algn="l">
              <a:spcBef>
                <a:spcPts val="360"/>
              </a:spcBef>
              <a:spcAft>
                <a:spcPts val="0"/>
              </a:spcAft>
              <a:buClr>
                <a:schemeClr val="dk1"/>
              </a:buClr>
              <a:buSzPts val="1200"/>
              <a:buFont typeface="Arial"/>
              <a:buChar char="•"/>
            </a:pPr>
            <a:r>
              <a:rPr lang="en-GB"/>
              <a:t>Acquisition after last HIV test</a:t>
            </a:r>
            <a:endParaRPr/>
          </a:p>
          <a:p>
            <a:pPr indent="0" lvl="0" marL="0" rtl="0" algn="l">
              <a:spcBef>
                <a:spcPts val="360"/>
              </a:spcBef>
              <a:spcAft>
                <a:spcPts val="0"/>
              </a:spcAft>
              <a:buNone/>
            </a:pPr>
            <a:r>
              <a:t/>
            </a:r>
            <a:endParaRPr/>
          </a:p>
        </p:txBody>
      </p:sp>
      <p:sp>
        <p:nvSpPr>
          <p:cNvPr id="423" name="Google Shape;423;g107e8ca1b86_2_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07e8ca1b86_2_627: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g107e8ca1b86_2_627: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Remember risk during labour &amp; delivery… short time period, high risk 🡪 need to cover</a:t>
            </a:r>
            <a:endParaRPr/>
          </a:p>
        </p:txBody>
      </p:sp>
      <p:sp>
        <p:nvSpPr>
          <p:cNvPr id="794" name="Google Shape;794;g107e8ca1b86_2_6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07e8ca1b86_2_635: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02" name="Google Shape;802;g107e8ca1b86_2_635: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IPT duration in pregnancy: 12 months if neg/not available; vs non-preg – adults not on ART – neg – no IPT; on ART TST not avail – 6 months IPT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CPT: CPT safe in pregnancy 🡪 start if CD4&lt;200 or stage 3/4 disease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Cryptococcal disease in preg: fluconazole teratogenic FDA class D (</a:t>
            </a:r>
            <a:r>
              <a:rPr b="0" i="0" lang="en-GB" sz="1200">
                <a:solidFill>
                  <a:schemeClr val="dk1"/>
                </a:solidFill>
                <a:latin typeface="Calibri"/>
                <a:ea typeface="Calibri"/>
                <a:cs typeface="Calibri"/>
                <a:sym typeface="Calibri"/>
              </a:rPr>
              <a:t>positive evidence of human fetal risk based on human data but the potential benefits from use of the drug in pregnant women with serious or life-threatening conditions may be acceptable despite its risks) </a:t>
            </a:r>
            <a:r>
              <a:rPr lang="en-GB"/>
              <a:t>– use only if benefits outweigh risk in T1: CLAT positive in preg discuss with ID expert; symptomatic 🡪 needs Rx; asymptomatic ART &amp; wait til T2 to initiate ART; </a:t>
            </a:r>
            <a:endParaRPr/>
          </a:p>
          <a:p>
            <a:pPr indent="0" lvl="0" marL="0" rtl="0" algn="l">
              <a:spcBef>
                <a:spcPts val="360"/>
              </a:spcBef>
              <a:spcAft>
                <a:spcPts val="0"/>
              </a:spcAft>
              <a:buNone/>
            </a:pPr>
            <a:r>
              <a:rPr lang="en-GB"/>
              <a:t>ampho B class B (</a:t>
            </a:r>
            <a:r>
              <a:rPr b="0" i="0" lang="en-GB" sz="1200">
                <a:solidFill>
                  <a:schemeClr val="dk1"/>
                </a:solidFill>
                <a:latin typeface="Calibri"/>
                <a:ea typeface="Calibri"/>
                <a:cs typeface="Calibri"/>
                <a:sym typeface="Calibri"/>
              </a:rPr>
              <a:t>Animal studies have failed to reveal evidence of fetal harm. There are no controlled data in human pregnancy. Amphotericin B should only be given during pregnancy when benefit outweighs risk.)</a:t>
            </a:r>
            <a:endParaRPr/>
          </a:p>
          <a:p>
            <a:pPr indent="0" lvl="0" marL="0" rtl="0" algn="l">
              <a:spcBef>
                <a:spcPts val="360"/>
              </a:spcBef>
              <a:spcAft>
                <a:spcPts val="0"/>
              </a:spcAft>
              <a:buNone/>
            </a:pPr>
            <a:r>
              <a:t/>
            </a:r>
            <a:endParaRPr/>
          </a:p>
        </p:txBody>
      </p:sp>
      <p:sp>
        <p:nvSpPr>
          <p:cNvPr id="803" name="Google Shape;803;g107e8ca1b86_2_6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7e8ca1b86_2_643: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107e8ca1b86_2_643: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07e8ca1b86_2_649: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107e8ca1b86_2_649: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07e8ca1b86_2_655: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5" name="Google Shape;825;g107e8ca1b86_2_655: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g107e8ca1b86_2_6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07e8ca1b86_2_663: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4" name="Google Shape;834;g107e8ca1b86_2_663: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window period is clearly defined as 6 weeks in the 2008 PMTCT and Paediatric HIV Care and Treatment Guidelines by MoH.</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7e8ca1b86_2_6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42" name="Google Shape;842;g107e8ca1b86_2_670: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3" name="Google Shape;843;g107e8ca1b86_2_670: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4211D"/>
              </a:buClr>
              <a:buSzPts val="930"/>
              <a:buFont typeface="Arial"/>
              <a:buNone/>
            </a:pPr>
            <a:r>
              <a:rPr lang="en-GB" sz="930">
                <a:solidFill>
                  <a:srgbClr val="24211D"/>
                </a:solidFill>
              </a:rPr>
              <a:t>DNA PCR</a:t>
            </a:r>
            <a:endParaRPr/>
          </a:p>
          <a:p>
            <a:pPr indent="-59055" lvl="0" marL="0" rtl="0" algn="l">
              <a:lnSpc>
                <a:spcPct val="100000"/>
              </a:lnSpc>
              <a:spcBef>
                <a:spcPts val="0"/>
              </a:spcBef>
              <a:spcAft>
                <a:spcPts val="0"/>
              </a:spcAft>
              <a:buClr>
                <a:srgbClr val="24211D"/>
              </a:buClr>
              <a:buSzPts val="930"/>
              <a:buFont typeface="Arial"/>
              <a:buChar char="•"/>
            </a:pPr>
            <a:r>
              <a:rPr lang="en-GB" sz="930">
                <a:solidFill>
                  <a:srgbClr val="24211D"/>
                </a:solidFill>
              </a:rPr>
              <a:t>Detects the presence of the virus</a:t>
            </a:r>
            <a:endParaRPr sz="930"/>
          </a:p>
          <a:p>
            <a:pPr indent="-59055" lvl="0" marL="0" rtl="0" algn="l">
              <a:lnSpc>
                <a:spcPct val="100000"/>
              </a:lnSpc>
              <a:spcBef>
                <a:spcPts val="0"/>
              </a:spcBef>
              <a:spcAft>
                <a:spcPts val="0"/>
              </a:spcAft>
              <a:buClr>
                <a:srgbClr val="C00000"/>
              </a:buClr>
              <a:buSzPts val="930"/>
              <a:buFont typeface="Arial"/>
              <a:buChar char="•"/>
            </a:pPr>
            <a:r>
              <a:rPr i="1" lang="en-GB" sz="930">
                <a:solidFill>
                  <a:srgbClr val="C00000"/>
                </a:solidFill>
              </a:rPr>
              <a:t>Only use for diagnosis</a:t>
            </a:r>
            <a:endParaRPr/>
          </a:p>
          <a:p>
            <a:pPr indent="-59055" lvl="0" marL="0" rtl="0" algn="l">
              <a:lnSpc>
                <a:spcPct val="100000"/>
              </a:lnSpc>
              <a:spcBef>
                <a:spcPts val="0"/>
              </a:spcBef>
              <a:spcAft>
                <a:spcPts val="0"/>
              </a:spcAft>
              <a:buClr>
                <a:srgbClr val="24211D"/>
              </a:buClr>
              <a:buSzPts val="930"/>
              <a:buFont typeface="Arial"/>
              <a:buChar char="•"/>
            </a:pPr>
            <a:r>
              <a:rPr lang="en-GB" sz="930">
                <a:solidFill>
                  <a:srgbClr val="24211D"/>
                </a:solidFill>
              </a:rPr>
              <a:t>Qualitative</a:t>
            </a:r>
            <a:endParaRPr sz="930"/>
          </a:p>
          <a:p>
            <a:pPr indent="0" lvl="0" marL="0" rtl="0" algn="l">
              <a:lnSpc>
                <a:spcPct val="80000"/>
              </a:lnSpc>
              <a:spcBef>
                <a:spcPts val="0"/>
              </a:spcBef>
              <a:spcAft>
                <a:spcPts val="0"/>
              </a:spcAft>
              <a:buNone/>
            </a:pPr>
            <a:r>
              <a:rPr lang="en-GB" sz="930"/>
              <a:t>RNA PCR</a:t>
            </a:r>
            <a:endParaRPr/>
          </a:p>
          <a:p>
            <a:pPr indent="-171450" lvl="0" marL="171450" rtl="0" algn="l">
              <a:lnSpc>
                <a:spcPct val="80000"/>
              </a:lnSpc>
              <a:spcBef>
                <a:spcPts val="279"/>
              </a:spcBef>
              <a:spcAft>
                <a:spcPts val="0"/>
              </a:spcAft>
              <a:buClr>
                <a:schemeClr val="dk1"/>
              </a:buClr>
              <a:buSzPts val="930"/>
              <a:buFont typeface="Arial"/>
              <a:buChar char="•"/>
            </a:pPr>
            <a:r>
              <a:rPr lang="en-GB" sz="930"/>
              <a:t>Quantitative – Viral load</a:t>
            </a:r>
            <a:endParaRPr/>
          </a:p>
          <a:p>
            <a:pPr indent="-171450" lvl="0" marL="171450" rtl="0" algn="l">
              <a:lnSpc>
                <a:spcPct val="80000"/>
              </a:lnSpc>
              <a:spcBef>
                <a:spcPts val="279"/>
              </a:spcBef>
              <a:spcAft>
                <a:spcPts val="0"/>
              </a:spcAft>
              <a:buClr>
                <a:schemeClr val="dk1"/>
              </a:buClr>
              <a:buSzPts val="930"/>
              <a:buFont typeface="Arial"/>
              <a:buChar char="•"/>
            </a:pPr>
            <a:r>
              <a:rPr lang="en-GB" sz="930"/>
              <a:t>Determines the quantity of viral copies/ml</a:t>
            </a:r>
            <a:endParaRPr/>
          </a:p>
          <a:p>
            <a:pPr indent="-171450" lvl="0" marL="171450" rtl="0" algn="l">
              <a:lnSpc>
                <a:spcPct val="80000"/>
              </a:lnSpc>
              <a:spcBef>
                <a:spcPts val="279"/>
              </a:spcBef>
              <a:spcAft>
                <a:spcPts val="0"/>
              </a:spcAft>
              <a:buClr>
                <a:srgbClr val="C00000"/>
              </a:buClr>
              <a:buSzPts val="930"/>
              <a:buFont typeface="Arial"/>
              <a:buChar char="•"/>
            </a:pPr>
            <a:r>
              <a:rPr lang="en-GB" sz="930">
                <a:solidFill>
                  <a:srgbClr val="C00000"/>
                </a:solidFill>
              </a:rPr>
              <a:t>Use for monitoring treatment response</a:t>
            </a:r>
            <a:endParaRPr/>
          </a:p>
          <a:p>
            <a:pPr indent="-171450" lvl="0" marL="171450" rtl="0" algn="l">
              <a:lnSpc>
                <a:spcPct val="80000"/>
              </a:lnSpc>
              <a:spcBef>
                <a:spcPts val="279"/>
              </a:spcBef>
              <a:spcAft>
                <a:spcPts val="0"/>
              </a:spcAft>
              <a:buClr>
                <a:schemeClr val="dk1"/>
              </a:buClr>
              <a:buSzPts val="930"/>
              <a:buFont typeface="Arial"/>
              <a:buChar char="•"/>
            </a:pPr>
            <a:r>
              <a:rPr lang="en-GB" sz="930"/>
              <a:t>(Can be used as a diagnostic test)</a:t>
            </a:r>
            <a:endParaRPr/>
          </a:p>
          <a:p>
            <a:pPr indent="0" lvl="0" marL="0" rtl="0" algn="l">
              <a:lnSpc>
                <a:spcPct val="80000"/>
              </a:lnSpc>
              <a:spcBef>
                <a:spcPts val="0"/>
              </a:spcBef>
              <a:spcAft>
                <a:spcPts val="0"/>
              </a:spcAft>
              <a:buNone/>
            </a:pPr>
            <a:r>
              <a:t/>
            </a:r>
            <a:endParaRPr sz="930" u="sng"/>
          </a:p>
          <a:p>
            <a:pPr indent="0" lvl="0" marL="0" rtl="0" algn="l">
              <a:lnSpc>
                <a:spcPct val="80000"/>
              </a:lnSpc>
              <a:spcBef>
                <a:spcPts val="0"/>
              </a:spcBef>
              <a:spcAft>
                <a:spcPts val="0"/>
              </a:spcAft>
              <a:buNone/>
            </a:pPr>
            <a:r>
              <a:t/>
            </a:r>
            <a:endParaRPr sz="930" u="sng"/>
          </a:p>
          <a:p>
            <a:pPr indent="0" lvl="0" marL="0" rtl="0" algn="l">
              <a:lnSpc>
                <a:spcPct val="80000"/>
              </a:lnSpc>
              <a:spcBef>
                <a:spcPts val="0"/>
              </a:spcBef>
              <a:spcAft>
                <a:spcPts val="0"/>
              </a:spcAft>
              <a:buNone/>
            </a:pPr>
            <a:r>
              <a:rPr lang="en-GB" sz="930" u="sng"/>
              <a:t>HIV 1/2</a:t>
            </a:r>
            <a:endParaRPr/>
          </a:p>
          <a:p>
            <a:pPr indent="0" lvl="0" marL="0" rtl="0" algn="l">
              <a:lnSpc>
                <a:spcPct val="80000"/>
              </a:lnSpc>
              <a:spcBef>
                <a:spcPts val="0"/>
              </a:spcBef>
              <a:spcAft>
                <a:spcPts val="0"/>
              </a:spcAft>
              <a:buNone/>
            </a:pPr>
            <a:r>
              <a:rPr lang="en-GB" sz="930" u="sng"/>
              <a:t>Antibody tests</a:t>
            </a:r>
            <a:r>
              <a:rPr lang="en-GB" sz="930"/>
              <a:t> </a:t>
            </a:r>
            <a:endParaRPr/>
          </a:p>
          <a:p>
            <a:pPr indent="0" lvl="0" marL="0" rtl="0" algn="l">
              <a:lnSpc>
                <a:spcPct val="80000"/>
              </a:lnSpc>
              <a:spcBef>
                <a:spcPts val="0"/>
              </a:spcBef>
              <a:spcAft>
                <a:spcPts val="0"/>
              </a:spcAft>
              <a:buNone/>
            </a:pPr>
            <a:r>
              <a:rPr lang="en-GB" sz="930"/>
              <a:t>relatively easy to perform</a:t>
            </a:r>
            <a:endParaRPr/>
          </a:p>
          <a:p>
            <a:pPr indent="0" lvl="0" marL="0" rtl="0" algn="l">
              <a:lnSpc>
                <a:spcPct val="80000"/>
              </a:lnSpc>
              <a:spcBef>
                <a:spcPts val="0"/>
              </a:spcBef>
              <a:spcAft>
                <a:spcPts val="0"/>
              </a:spcAft>
              <a:buNone/>
            </a:pPr>
            <a:r>
              <a:rPr lang="en-GB" sz="930"/>
              <a:t>most widely used serological technique used.  </a:t>
            </a:r>
            <a:endParaRPr/>
          </a:p>
          <a:p>
            <a:pPr indent="0" lvl="0" marL="0" rtl="0" algn="l">
              <a:lnSpc>
                <a:spcPct val="80000"/>
              </a:lnSpc>
              <a:spcBef>
                <a:spcPts val="0"/>
              </a:spcBef>
              <a:spcAft>
                <a:spcPts val="0"/>
              </a:spcAft>
              <a:buNone/>
            </a:pPr>
            <a:r>
              <a:rPr lang="en-GB" sz="930"/>
              <a:t>Detect antibodies against HIV antigen (both IgM and IgG).  HIV 1 &amp; 2</a:t>
            </a:r>
            <a:endParaRPr/>
          </a:p>
          <a:p>
            <a:pPr indent="0" lvl="0" marL="0" rtl="0" algn="l">
              <a:lnSpc>
                <a:spcPct val="80000"/>
              </a:lnSpc>
              <a:spcBef>
                <a:spcPts val="0"/>
              </a:spcBef>
              <a:spcAft>
                <a:spcPts val="0"/>
              </a:spcAft>
              <a:buNone/>
            </a:pPr>
            <a:r>
              <a:rPr lang="en-GB" sz="930"/>
              <a:t>Sensitivity &gt;99% and specificity &gt; 98%.</a:t>
            </a:r>
            <a:endParaRPr/>
          </a:p>
          <a:p>
            <a:pPr indent="0" lvl="0" marL="0" rtl="0" algn="l">
              <a:lnSpc>
                <a:spcPct val="80000"/>
              </a:lnSpc>
              <a:spcBef>
                <a:spcPts val="0"/>
              </a:spcBef>
              <a:spcAft>
                <a:spcPts val="0"/>
              </a:spcAft>
              <a:buNone/>
            </a:pPr>
            <a:r>
              <a:rPr lang="en-GB" sz="930"/>
              <a:t>control to validate the result.  </a:t>
            </a:r>
            <a:endParaRPr/>
          </a:p>
          <a:p>
            <a:pPr indent="0" lvl="0" marL="0" rtl="0" algn="l">
              <a:lnSpc>
                <a:spcPct val="80000"/>
              </a:lnSpc>
              <a:spcBef>
                <a:spcPts val="0"/>
              </a:spcBef>
              <a:spcAft>
                <a:spcPts val="0"/>
              </a:spcAft>
              <a:buNone/>
            </a:pPr>
            <a:r>
              <a:rPr lang="en-GB" sz="930"/>
              <a:t>If used correctly, sensitivity and specificity approaching that of laboratory ELISA tests.</a:t>
            </a:r>
            <a:endParaRPr/>
          </a:p>
          <a:p>
            <a:pPr indent="0" lvl="0" marL="0" rtl="0" algn="l">
              <a:lnSpc>
                <a:spcPct val="80000"/>
              </a:lnSpc>
              <a:spcBef>
                <a:spcPts val="0"/>
              </a:spcBef>
              <a:spcAft>
                <a:spcPts val="0"/>
              </a:spcAft>
              <a:buNone/>
            </a:pPr>
            <a:r>
              <a:rPr lang="en-GB" sz="930"/>
              <a:t>The </a:t>
            </a:r>
            <a:r>
              <a:rPr lang="en-GB" sz="930" u="sng"/>
              <a:t>Western blot test</a:t>
            </a:r>
            <a:r>
              <a:rPr lang="en-GB" sz="930"/>
              <a:t> </a:t>
            </a:r>
            <a:endParaRPr/>
          </a:p>
          <a:p>
            <a:pPr indent="0" lvl="0" marL="0" rtl="0" algn="l">
              <a:lnSpc>
                <a:spcPct val="80000"/>
              </a:lnSpc>
              <a:spcBef>
                <a:spcPts val="0"/>
              </a:spcBef>
              <a:spcAft>
                <a:spcPts val="0"/>
              </a:spcAft>
              <a:buNone/>
            </a:pPr>
            <a:r>
              <a:rPr lang="en-GB" sz="930"/>
              <a:t>A positive blot requires the presence of any two of the p24, gp41 and gp120/160 bands.  Intermediate results are common (up to 20% of uninfected persons).</a:t>
            </a:r>
            <a:endParaRPr/>
          </a:p>
          <a:p>
            <a:pPr indent="0" lvl="0" marL="0" rtl="0" algn="l">
              <a:lnSpc>
                <a:spcPct val="80000"/>
              </a:lnSpc>
              <a:spcBef>
                <a:spcPts val="0"/>
              </a:spcBef>
              <a:spcAft>
                <a:spcPts val="0"/>
              </a:spcAft>
              <a:buNone/>
            </a:pPr>
            <a:r>
              <a:rPr lang="en-GB" sz="930" u="sng"/>
              <a:t>Virologic tests</a:t>
            </a:r>
            <a:r>
              <a:rPr lang="en-GB" sz="930"/>
              <a:t> are expensive and involve complex laboratory methods.  Contamination may be an issue.</a:t>
            </a:r>
            <a:endParaRPr/>
          </a:p>
          <a:p>
            <a:pPr indent="-59055" lvl="0" marL="0" rtl="0" algn="l">
              <a:lnSpc>
                <a:spcPct val="80000"/>
              </a:lnSpc>
              <a:spcBef>
                <a:spcPts val="0"/>
              </a:spcBef>
              <a:spcAft>
                <a:spcPts val="0"/>
              </a:spcAft>
              <a:buClr>
                <a:schemeClr val="dk1"/>
              </a:buClr>
              <a:buSzPts val="930"/>
              <a:buFont typeface="Calibri"/>
              <a:buChar char="•"/>
            </a:pPr>
            <a:r>
              <a:rPr lang="en-GB" sz="930"/>
              <a:t>DNA PCR assays amplify the HIV pro-viral DNA sequences within mononuclear cells present in peripheral blood. </a:t>
            </a:r>
            <a:endParaRPr/>
          </a:p>
          <a:p>
            <a:pPr indent="-59055" lvl="0" marL="0" rtl="0" algn="l">
              <a:lnSpc>
                <a:spcPct val="80000"/>
              </a:lnSpc>
              <a:spcBef>
                <a:spcPts val="0"/>
              </a:spcBef>
              <a:spcAft>
                <a:spcPts val="0"/>
              </a:spcAft>
              <a:buClr>
                <a:schemeClr val="dk1"/>
              </a:buClr>
              <a:buSzPts val="930"/>
              <a:buFont typeface="Calibri"/>
              <a:buChar char="•"/>
            </a:pPr>
            <a:r>
              <a:rPr lang="en-GB" sz="930"/>
              <a:t>‘Primers’, short sequences of synthetic DNA complementary to one end of a gene sequence of interest, target a specific DNA sequence of the HIV genome.  </a:t>
            </a:r>
            <a:endParaRPr/>
          </a:p>
          <a:p>
            <a:pPr indent="-59055" lvl="0" marL="0" rtl="0" algn="l">
              <a:lnSpc>
                <a:spcPct val="80000"/>
              </a:lnSpc>
              <a:spcBef>
                <a:spcPts val="0"/>
              </a:spcBef>
              <a:spcAft>
                <a:spcPts val="0"/>
              </a:spcAft>
              <a:buClr>
                <a:schemeClr val="dk1"/>
              </a:buClr>
              <a:buSzPts val="930"/>
              <a:buFont typeface="Calibri"/>
              <a:buChar char="•"/>
            </a:pPr>
            <a:r>
              <a:rPr lang="en-GB" sz="930"/>
              <a:t>These primers then prime a </a:t>
            </a:r>
            <a:r>
              <a:rPr b="1" lang="en-GB" sz="930"/>
              <a:t>DNA polymerase </a:t>
            </a:r>
            <a:r>
              <a:rPr lang="en-GB" sz="930"/>
              <a:t>enzyme to make copies of the DNA to which they are bound. Different steps in the reaction results in an exponential increase in copies of the targeted DNA fragment.  </a:t>
            </a:r>
            <a:endParaRPr/>
          </a:p>
          <a:p>
            <a:pPr indent="-59055" lvl="0" marL="0" rtl="0" algn="l">
              <a:lnSpc>
                <a:spcPct val="80000"/>
              </a:lnSpc>
              <a:spcBef>
                <a:spcPts val="0"/>
              </a:spcBef>
              <a:spcAft>
                <a:spcPts val="0"/>
              </a:spcAft>
              <a:buClr>
                <a:schemeClr val="dk1"/>
              </a:buClr>
              <a:buSzPts val="930"/>
              <a:buFont typeface="Calibri"/>
              <a:buChar char="•"/>
            </a:pPr>
            <a:r>
              <a:rPr lang="en-GB" sz="930"/>
              <a:t>The sensitivity of the DNA PCR is low during the first 1 or 2 weeks after birth as the test does not detect very low levels of HIV DNA. The sensitivity and specificity approaches 100% after 4-6 weeks of life.  </a:t>
            </a:r>
            <a:endParaRPr/>
          </a:p>
          <a:p>
            <a:pPr indent="-59055" lvl="0" marL="0" rtl="0" algn="l">
              <a:lnSpc>
                <a:spcPct val="80000"/>
              </a:lnSpc>
              <a:spcBef>
                <a:spcPts val="0"/>
              </a:spcBef>
              <a:spcAft>
                <a:spcPts val="0"/>
              </a:spcAft>
              <a:buClr>
                <a:schemeClr val="dk1"/>
              </a:buClr>
              <a:buSzPts val="930"/>
              <a:buFont typeface="Calibri"/>
              <a:buChar char="•"/>
            </a:pPr>
            <a:r>
              <a:rPr lang="en-GB" sz="930"/>
              <a:t>HIV RNA assays detect viral RNA in </a:t>
            </a:r>
            <a:r>
              <a:rPr b="1" lang="en-GB" sz="930"/>
              <a:t>plasma</a:t>
            </a:r>
            <a:r>
              <a:rPr lang="en-GB" sz="930"/>
              <a:t> and other body fluids using either reverse transcriptase PCR, in vitro signal amplification nucleic acid probes (branched chain DNA), or nucleic acid sequence based amplification (NASBA).  </a:t>
            </a:r>
            <a:r>
              <a:rPr b="1" lang="en-GB" sz="930"/>
              <a:t>More sensitive for early detection </a:t>
            </a:r>
            <a:r>
              <a:rPr lang="en-GB" sz="930"/>
              <a:t>of HIV infection.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07e8ca1b86_2_6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52" name="Google Shape;852;g107e8ca1b86_2_679: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53" name="Google Shape;853;g107e8ca1b86_2_679:notes"/>
          <p:cNvSpPr txBox="1"/>
          <p:nvPr>
            <p:ph idx="1" type="body"/>
          </p:nvPr>
        </p:nvSpPr>
        <p:spPr>
          <a:xfrm>
            <a:off x="684214" y="4343400"/>
            <a:ext cx="5489575"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We will repeat this later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07e8ca1b86_2_906: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g107e8ca1b86_2_906: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07e8ca1b86_2_912: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107e8ca1b86_2_912: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7e8ca1b86_2_149: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2" name="Google Shape;432;g107e8ca1b86_2_149: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Acc to stats SA 2007, 4% U5 deaths had HIV/AIDS as underlying cause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GB"/>
              <a:t>South African child deaths 1990 – 2011: have HIV services reversed the trend enough to meet Millenium Development Goal 4? Kerber KJ, Lawn JE, Johnson LF et al.</a:t>
            </a:r>
            <a:endParaRPr/>
          </a:p>
        </p:txBody>
      </p:sp>
      <p:sp>
        <p:nvSpPr>
          <p:cNvPr id="433" name="Google Shape;433;g107e8ca1b86_2_1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07e8ca1b86_2_917: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107e8ca1b86_2_917: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07e8ca1b86_2_928: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107e8ca1b86_2_928: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07e8ca1b86_2_935: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07e8ca1b86_2_935: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07e8ca1b86_2_1016: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g107e8ca1b86_2_1016: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7e8ca1b86_2_159: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107e8ca1b86_2_159: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7e8ca1b86_2_242: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107e8ca1b86_2_242: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7e8ca1b86_2_249: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9" name="Google Shape;459;g107e8ca1b86_2_249: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GB" sz="930"/>
              <a:t>Use every opportunity – transmission can occur at any stage</a:t>
            </a:r>
            <a:endParaRPr/>
          </a:p>
          <a:p>
            <a:pPr indent="0" lvl="0" marL="0" rtl="0" algn="l">
              <a:lnSpc>
                <a:spcPct val="80000"/>
              </a:lnSpc>
              <a:spcBef>
                <a:spcPts val="279"/>
              </a:spcBef>
              <a:spcAft>
                <a:spcPts val="0"/>
              </a:spcAft>
              <a:buNone/>
            </a:pPr>
            <a:r>
              <a:rPr lang="en-GB" sz="930"/>
              <a:t>Also preconceptually</a:t>
            </a:r>
            <a:endParaRPr sz="930"/>
          </a:p>
          <a:p>
            <a:pPr indent="0" lvl="0" marL="0" rtl="0" algn="l">
              <a:lnSpc>
                <a:spcPct val="80000"/>
              </a:lnSpc>
              <a:spcBef>
                <a:spcPts val="279"/>
              </a:spcBef>
              <a:spcAft>
                <a:spcPts val="0"/>
              </a:spcAft>
              <a:buNone/>
            </a:pPr>
            <a:r>
              <a:rPr lang="en-GB" sz="930"/>
              <a:t>Remember from delivery you have 2 patients: a diad – closely linked; don’t forget mother’s health – screen for HIV in prev negative; screen for TB/ opp inf; ensure ART adherence &amp; psychosocial support</a:t>
            </a:r>
            <a:endParaRPr/>
          </a:p>
          <a:p>
            <a:pPr indent="0" lvl="0" marL="0" rtl="0" algn="l">
              <a:lnSpc>
                <a:spcPct val="80000"/>
              </a:lnSpc>
              <a:spcBef>
                <a:spcPts val="279"/>
              </a:spcBef>
              <a:spcAft>
                <a:spcPts val="0"/>
              </a:spcAft>
              <a:buNone/>
            </a:pPr>
            <a:r>
              <a:t/>
            </a:r>
            <a:endParaRPr sz="930"/>
          </a:p>
          <a:p>
            <a:pPr indent="0" lvl="0" marL="0" rtl="0" algn="l">
              <a:lnSpc>
                <a:spcPct val="80000"/>
              </a:lnSpc>
              <a:spcBef>
                <a:spcPts val="279"/>
              </a:spcBef>
              <a:spcAft>
                <a:spcPts val="0"/>
              </a:spcAft>
              <a:buNone/>
            </a:pPr>
            <a:r>
              <a:t/>
            </a:r>
            <a:endParaRPr sz="930"/>
          </a:p>
          <a:p>
            <a:pPr indent="0" lvl="0" marL="0" rtl="0" algn="l">
              <a:lnSpc>
                <a:spcPct val="80000"/>
              </a:lnSpc>
              <a:spcBef>
                <a:spcPts val="279"/>
              </a:spcBef>
              <a:spcAft>
                <a:spcPts val="0"/>
              </a:spcAft>
              <a:buNone/>
            </a:pPr>
            <a:r>
              <a:rPr lang="en-GB" sz="930"/>
              <a:t>Antenatal factors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High maternal VL</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Placental abruption</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STIs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Maternal malnutrition</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Advanced HIV disease</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Intra-uterine growth restriction (IUGR)</a:t>
            </a:r>
            <a:endParaRPr/>
          </a:p>
          <a:p>
            <a:pPr indent="0" lvl="0" marL="0" rtl="0" algn="l">
              <a:lnSpc>
                <a:spcPct val="80000"/>
              </a:lnSpc>
              <a:spcBef>
                <a:spcPts val="279"/>
              </a:spcBef>
              <a:spcAft>
                <a:spcPts val="0"/>
              </a:spcAft>
              <a:buNone/>
            </a:pPr>
            <a:r>
              <a:t/>
            </a:r>
            <a:endParaRPr sz="930"/>
          </a:p>
          <a:p>
            <a:pPr indent="0" lvl="0" marL="0" rtl="0" algn="l">
              <a:lnSpc>
                <a:spcPct val="80000"/>
              </a:lnSpc>
              <a:spcBef>
                <a:spcPts val="279"/>
              </a:spcBef>
              <a:spcAft>
                <a:spcPts val="0"/>
              </a:spcAft>
              <a:buNone/>
            </a:pPr>
            <a:r>
              <a:rPr lang="en-GB" sz="930"/>
              <a:t>Peripartum factors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High maternal VL</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ROM &gt;4 hours before delivery</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Invasive delivery procedures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First infant in multiple birth</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Chorioamnionitis</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STI’s during labour and delivery</a:t>
            </a:r>
            <a:endParaRPr b="1" sz="930">
              <a:latin typeface="Arial Rounded"/>
              <a:ea typeface="Arial Rounded"/>
              <a:cs typeface="Arial Rounded"/>
              <a:sym typeface="Arial Rounded"/>
            </a:endParaRPr>
          </a:p>
          <a:p>
            <a:pPr indent="0" lvl="0" marL="0" rtl="0" algn="l">
              <a:lnSpc>
                <a:spcPct val="80000"/>
              </a:lnSpc>
              <a:spcBef>
                <a:spcPts val="279"/>
              </a:spcBef>
              <a:spcAft>
                <a:spcPts val="0"/>
              </a:spcAft>
              <a:buNone/>
            </a:pPr>
            <a:r>
              <a:t/>
            </a:r>
            <a:endParaRPr sz="930"/>
          </a:p>
          <a:p>
            <a:pPr indent="0" lvl="0" marL="0" rtl="0" algn="l">
              <a:lnSpc>
                <a:spcPct val="80000"/>
              </a:lnSpc>
              <a:spcBef>
                <a:spcPts val="279"/>
              </a:spcBef>
              <a:spcAft>
                <a:spcPts val="0"/>
              </a:spcAft>
              <a:buNone/>
            </a:pPr>
            <a:r>
              <a:rPr lang="en-GB" sz="930"/>
              <a:t>Postnatal factors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High maternal VL</a:t>
            </a:r>
            <a:endParaRPr b="1" sz="930">
              <a:latin typeface="Arial Rounded"/>
              <a:ea typeface="Arial Rounded"/>
              <a:cs typeface="Arial Rounded"/>
              <a:sym typeface="Arial Rounded"/>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Duration of breastfeeding</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Early mixed feeding</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Breast abscesses, nipple fissures, mastitis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Poor maternal nutritional status</a:t>
            </a:r>
            <a:endParaRPr/>
          </a:p>
          <a:p>
            <a:pPr indent="-171450" lvl="0" marL="171450" rtl="0" algn="l">
              <a:lnSpc>
                <a:spcPct val="80000"/>
              </a:lnSpc>
              <a:spcBef>
                <a:spcPts val="279"/>
              </a:spcBef>
              <a:spcAft>
                <a:spcPts val="0"/>
              </a:spcAft>
              <a:buClr>
                <a:schemeClr val="dk1"/>
              </a:buClr>
              <a:buSzPts val="930"/>
              <a:buFont typeface="Arial"/>
              <a:buChar char="•"/>
            </a:pPr>
            <a:r>
              <a:rPr b="1" lang="en-GB" sz="930">
                <a:latin typeface="Arial Rounded"/>
                <a:ea typeface="Arial Rounded"/>
                <a:cs typeface="Arial Rounded"/>
                <a:sym typeface="Arial Rounded"/>
              </a:rPr>
              <a:t>Oral disease in the baby</a:t>
            </a:r>
            <a:endParaRPr/>
          </a:p>
          <a:p>
            <a:pPr indent="0" lvl="0" marL="0" rtl="0" algn="l">
              <a:lnSpc>
                <a:spcPct val="80000"/>
              </a:lnSpc>
              <a:spcBef>
                <a:spcPts val="279"/>
              </a:spcBef>
              <a:spcAft>
                <a:spcPts val="0"/>
              </a:spcAft>
              <a:buNone/>
            </a:pPr>
            <a:r>
              <a:t/>
            </a:r>
            <a:endParaRPr sz="930"/>
          </a:p>
        </p:txBody>
      </p:sp>
      <p:sp>
        <p:nvSpPr>
          <p:cNvPr id="460" name="Google Shape;460;g107e8ca1b86_2_2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7e8ca1b86_2_262: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3" name="Google Shape;473;g107e8ca1b86_2_262: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Modified from WHO, UNAIDS, UNICEF: HIV and Infant Feeding Counselling: a training course. 2000</a:t>
            </a:r>
            <a:endParaRPr/>
          </a:p>
        </p:txBody>
      </p:sp>
      <p:sp>
        <p:nvSpPr>
          <p:cNvPr id="474" name="Google Shape;474;g107e8ca1b86_2_2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 name="Google Shape;59;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0" name="Google Shape;60;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 name="Google Shape;65;p1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16"/>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2" name="Google Shape;72;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1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 name="Google Shape;77;p17"/>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8" name="Google Shape;78;p17"/>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9" name="Google Shape;79;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1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 name="Google Shape;84;p1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5" name="Google Shape;85;p1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6" name="Google Shape;86;p18"/>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7" name="Google Shape;87;p18"/>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8" name="Google Shape;88;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0" name="Shape 100"/>
        <p:cNvGrpSpPr/>
        <p:nvPr/>
      </p:nvGrpSpPr>
      <p:grpSpPr>
        <a:xfrm>
          <a:off x="0" y="0"/>
          <a:ext cx="0" cy="0"/>
          <a:chOff x="0" y="0"/>
          <a:chExt cx="0" cy="0"/>
        </a:xfrm>
      </p:grpSpPr>
      <p:sp>
        <p:nvSpPr>
          <p:cNvPr id="101" name="Google Shape;101;p21"/>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3" name="Google Shape;103;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4" name="Google Shape;104;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1792288" y="3600450"/>
            <a:ext cx="5486400" cy="4250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 name="Google Shape;109;p22"/>
          <p:cNvSpPr/>
          <p:nvPr>
            <p:ph idx="2" type="pic"/>
          </p:nvPr>
        </p:nvSpPr>
        <p:spPr>
          <a:xfrm>
            <a:off x="1792288" y="459581"/>
            <a:ext cx="5486400" cy="3086100"/>
          </a:xfrm>
          <a:prstGeom prst="rect">
            <a:avLst/>
          </a:prstGeom>
          <a:noFill/>
          <a:ln>
            <a:noFill/>
          </a:ln>
        </p:spPr>
      </p:sp>
      <p:sp>
        <p:nvSpPr>
          <p:cNvPr id="110" name="Google Shape;110;p22"/>
          <p:cNvSpPr txBox="1"/>
          <p:nvPr>
            <p:ph idx="1" type="body"/>
          </p:nvPr>
        </p:nvSpPr>
        <p:spPr>
          <a:xfrm>
            <a:off x="1792288" y="4025503"/>
            <a:ext cx="5486400" cy="603646"/>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1" name="Google Shape;111;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4" name="Shape 114"/>
        <p:cNvGrpSpPr/>
        <p:nvPr/>
      </p:nvGrpSpPr>
      <p:grpSpPr>
        <a:xfrm>
          <a:off x="0" y="0"/>
          <a:ext cx="0" cy="0"/>
          <a:chOff x="0" y="0"/>
          <a:chExt cx="0" cy="0"/>
        </a:xfrm>
      </p:grpSpPr>
      <p:sp>
        <p:nvSpPr>
          <p:cNvPr id="115" name="Google Shape;115;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 name="Google Shape;116;p23"/>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 name="Google Shape;122;p24"/>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8" name="Shape 128"/>
        <p:cNvGrpSpPr/>
        <p:nvPr/>
      </p:nvGrpSpPr>
      <p:grpSpPr>
        <a:xfrm>
          <a:off x="0" y="0"/>
          <a:ext cx="0" cy="0"/>
          <a:chOff x="0" y="0"/>
          <a:chExt cx="0" cy="0"/>
        </a:xfrm>
      </p:grpSpPr>
      <p:sp>
        <p:nvSpPr>
          <p:cNvPr id="129" name="Google Shape;129;p2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0" name="Google Shape;130;p2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27"/>
          <p:cNvSpPr txBox="1"/>
          <p:nvPr>
            <p:ph type="title"/>
          </p:nvPr>
        </p:nvSpPr>
        <p:spPr>
          <a:xfrm>
            <a:off x="457200" y="205978"/>
            <a:ext cx="8229600" cy="857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sp>
        <p:nvSpPr>
          <p:cNvPr id="134" name="Google Shape;134;p28"/>
          <p:cNvSpPr txBox="1"/>
          <p:nvPr>
            <p:ph type="ctrTitle"/>
          </p:nvPr>
        </p:nvSpPr>
        <p:spPr>
          <a:xfrm>
            <a:off x="685800" y="1597819"/>
            <a:ext cx="7772400" cy="1102519"/>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5" name="Google Shape;135;p28"/>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6" name="Shape 136"/>
        <p:cNvGrpSpPr/>
        <p:nvPr/>
      </p:nvGrpSpPr>
      <p:grpSpPr>
        <a:xfrm>
          <a:off x="0" y="0"/>
          <a:ext cx="0" cy="0"/>
          <a:chOff x="0" y="0"/>
          <a:chExt cx="0" cy="0"/>
        </a:xfrm>
      </p:grpSpPr>
      <p:sp>
        <p:nvSpPr>
          <p:cNvPr id="137" name="Google Shape;137;p29"/>
          <p:cNvSpPr txBox="1"/>
          <p:nvPr>
            <p:ph type="title"/>
          </p:nvPr>
        </p:nvSpPr>
        <p:spPr>
          <a:xfrm>
            <a:off x="457200" y="205978"/>
            <a:ext cx="8229600" cy="857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38" name="Google Shape;138;p29"/>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9" name="Google Shape;139;p29"/>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0" name="Shape 140"/>
        <p:cNvGrpSpPr/>
        <p:nvPr/>
      </p:nvGrpSpPr>
      <p:grpSpPr>
        <a:xfrm>
          <a:off x="0" y="0"/>
          <a:ext cx="0" cy="0"/>
          <a:chOff x="0" y="0"/>
          <a:chExt cx="0" cy="0"/>
        </a:xfrm>
      </p:grpSpPr>
      <p:sp>
        <p:nvSpPr>
          <p:cNvPr id="141" name="Google Shape;141;p30"/>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2" name="Google Shape;142;p30"/>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3" name="Shape 143"/>
        <p:cNvGrpSpPr/>
        <p:nvPr/>
      </p:nvGrpSpPr>
      <p:grpSpPr>
        <a:xfrm>
          <a:off x="0" y="0"/>
          <a:ext cx="0" cy="0"/>
          <a:chOff x="0" y="0"/>
          <a:chExt cx="0" cy="0"/>
        </a:xfrm>
      </p:grpSpPr>
      <p:sp>
        <p:nvSpPr>
          <p:cNvPr id="144" name="Google Shape;144;p31"/>
          <p:cNvSpPr txBox="1"/>
          <p:nvPr>
            <p:ph type="title"/>
          </p:nvPr>
        </p:nvSpPr>
        <p:spPr>
          <a:xfrm>
            <a:off x="457200" y="205978"/>
            <a:ext cx="8229600" cy="857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45" name="Google Shape;145;p31"/>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6" name="Google Shape;146;p31"/>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47" name="Google Shape;147;p31"/>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48" name="Google Shape;148;p31"/>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0" name="Shape 150"/>
        <p:cNvGrpSpPr/>
        <p:nvPr/>
      </p:nvGrpSpPr>
      <p:grpSpPr>
        <a:xfrm>
          <a:off x="0" y="0"/>
          <a:ext cx="0" cy="0"/>
          <a:chOff x="0" y="0"/>
          <a:chExt cx="0" cy="0"/>
        </a:xfrm>
      </p:grpSpPr>
      <p:sp>
        <p:nvSpPr>
          <p:cNvPr id="151" name="Google Shape;151;p33"/>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52" name="Google Shape;152;p33"/>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3" name="Google Shape;153;p33"/>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4" name="Shape 154"/>
        <p:cNvGrpSpPr/>
        <p:nvPr/>
      </p:nvGrpSpPr>
      <p:grpSpPr>
        <a:xfrm>
          <a:off x="0" y="0"/>
          <a:ext cx="0" cy="0"/>
          <a:chOff x="0" y="0"/>
          <a:chExt cx="0" cy="0"/>
        </a:xfrm>
      </p:grpSpPr>
      <p:sp>
        <p:nvSpPr>
          <p:cNvPr id="155" name="Google Shape;155;p34"/>
          <p:cNvSpPr txBox="1"/>
          <p:nvPr>
            <p:ph type="title"/>
          </p:nvPr>
        </p:nvSpPr>
        <p:spPr>
          <a:xfrm>
            <a:off x="1792288" y="3600450"/>
            <a:ext cx="5486400" cy="42505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56" name="Google Shape;156;p34"/>
          <p:cNvSpPr/>
          <p:nvPr>
            <p:ph idx="2" type="pic"/>
          </p:nvPr>
        </p:nvSpPr>
        <p:spPr>
          <a:xfrm>
            <a:off x="1792288" y="459581"/>
            <a:ext cx="5486400" cy="3086100"/>
          </a:xfrm>
          <a:prstGeom prst="rect">
            <a:avLst/>
          </a:prstGeom>
          <a:noFill/>
          <a:ln>
            <a:noFill/>
          </a:ln>
        </p:spPr>
      </p:sp>
      <p:sp>
        <p:nvSpPr>
          <p:cNvPr id="157" name="Google Shape;157;p34"/>
          <p:cNvSpPr txBox="1"/>
          <p:nvPr>
            <p:ph idx="1" type="body"/>
          </p:nvPr>
        </p:nvSpPr>
        <p:spPr>
          <a:xfrm>
            <a:off x="1792288" y="4025503"/>
            <a:ext cx="5486400" cy="603646"/>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8" name="Shape 158"/>
        <p:cNvGrpSpPr/>
        <p:nvPr/>
      </p:nvGrpSpPr>
      <p:grpSpPr>
        <a:xfrm>
          <a:off x="0" y="0"/>
          <a:ext cx="0" cy="0"/>
          <a:chOff x="0" y="0"/>
          <a:chExt cx="0" cy="0"/>
        </a:xfrm>
      </p:grpSpPr>
      <p:sp>
        <p:nvSpPr>
          <p:cNvPr id="159" name="Google Shape;159;p35"/>
          <p:cNvSpPr txBox="1"/>
          <p:nvPr>
            <p:ph type="title"/>
          </p:nvPr>
        </p:nvSpPr>
        <p:spPr>
          <a:xfrm>
            <a:off x="457200" y="205978"/>
            <a:ext cx="8229600" cy="857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60" name="Google Shape;160;p35"/>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 name="Shape 161"/>
        <p:cNvGrpSpPr/>
        <p:nvPr/>
      </p:nvGrpSpPr>
      <p:grpSpPr>
        <a:xfrm>
          <a:off x="0" y="0"/>
          <a:ext cx="0" cy="0"/>
          <a:chOff x="0" y="0"/>
          <a:chExt cx="0" cy="0"/>
        </a:xfrm>
      </p:grpSpPr>
      <p:sp>
        <p:nvSpPr>
          <p:cNvPr id="162" name="Google Shape;162;p36"/>
          <p:cNvSpPr txBox="1"/>
          <p:nvPr>
            <p:ph type="title"/>
          </p:nvPr>
        </p:nvSpPr>
        <p:spPr>
          <a:xfrm rot="5400000">
            <a:off x="5463778" y="1371600"/>
            <a:ext cx="4388644"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63" name="Google Shape;163;p36"/>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1" name="Shape 171"/>
        <p:cNvGrpSpPr/>
        <p:nvPr/>
      </p:nvGrpSpPr>
      <p:grpSpPr>
        <a:xfrm>
          <a:off x="0" y="0"/>
          <a:ext cx="0" cy="0"/>
          <a:chOff x="0" y="0"/>
          <a:chExt cx="0" cy="0"/>
        </a:xfrm>
      </p:grpSpPr>
      <p:sp>
        <p:nvSpPr>
          <p:cNvPr id="172" name="Google Shape;172;p38"/>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 name="Google Shape;173;p38"/>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4" name="Google Shape;174;p3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3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7" name="Shape 177"/>
        <p:cNvGrpSpPr/>
        <p:nvPr/>
      </p:nvGrpSpPr>
      <p:grpSpPr>
        <a:xfrm>
          <a:off x="0" y="0"/>
          <a:ext cx="0" cy="0"/>
          <a:chOff x="0" y="0"/>
          <a:chExt cx="0" cy="0"/>
        </a:xfrm>
      </p:grpSpPr>
      <p:sp>
        <p:nvSpPr>
          <p:cNvPr id="178" name="Google Shape;178;p3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 name="Google Shape;179;p39"/>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 name="Google Shape;180;p3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3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3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3" name="Shape 183"/>
        <p:cNvGrpSpPr/>
        <p:nvPr/>
      </p:nvGrpSpPr>
      <p:grpSpPr>
        <a:xfrm>
          <a:off x="0" y="0"/>
          <a:ext cx="0" cy="0"/>
          <a:chOff x="0" y="0"/>
          <a:chExt cx="0" cy="0"/>
        </a:xfrm>
      </p:grpSpPr>
      <p:sp>
        <p:nvSpPr>
          <p:cNvPr id="184" name="Google Shape;184;p40"/>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 name="Google Shape;185;p40"/>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86" name="Google Shape;186;p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9" name="Shape 189"/>
        <p:cNvGrpSpPr/>
        <p:nvPr/>
      </p:nvGrpSpPr>
      <p:grpSpPr>
        <a:xfrm>
          <a:off x="0" y="0"/>
          <a:ext cx="0" cy="0"/>
          <a:chOff x="0" y="0"/>
          <a:chExt cx="0" cy="0"/>
        </a:xfrm>
      </p:grpSpPr>
      <p:sp>
        <p:nvSpPr>
          <p:cNvPr id="190" name="Google Shape;190;p4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1" name="Google Shape;191;p41"/>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2" name="Google Shape;192;p41"/>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3" name="Google Shape;193;p4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4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6" name="Shape 196"/>
        <p:cNvGrpSpPr/>
        <p:nvPr/>
      </p:nvGrpSpPr>
      <p:grpSpPr>
        <a:xfrm>
          <a:off x="0" y="0"/>
          <a:ext cx="0" cy="0"/>
          <a:chOff x="0" y="0"/>
          <a:chExt cx="0" cy="0"/>
        </a:xfrm>
      </p:grpSpPr>
      <p:sp>
        <p:nvSpPr>
          <p:cNvPr id="197" name="Google Shape;197;p4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8" name="Google Shape;198;p42"/>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99" name="Google Shape;199;p42"/>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00" name="Google Shape;200;p42"/>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01" name="Google Shape;201;p42"/>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02" name="Google Shape;202;p4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4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4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 name="Shape 205"/>
        <p:cNvGrpSpPr/>
        <p:nvPr/>
      </p:nvGrpSpPr>
      <p:grpSpPr>
        <a:xfrm>
          <a:off x="0" y="0"/>
          <a:ext cx="0" cy="0"/>
          <a:chOff x="0" y="0"/>
          <a:chExt cx="0" cy="0"/>
        </a:xfrm>
      </p:grpSpPr>
      <p:sp>
        <p:nvSpPr>
          <p:cNvPr id="206" name="Google Shape;206;p4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7" name="Google Shape;207;p4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4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4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4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4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4" name="Shape 214"/>
        <p:cNvGrpSpPr/>
        <p:nvPr/>
      </p:nvGrpSpPr>
      <p:grpSpPr>
        <a:xfrm>
          <a:off x="0" y="0"/>
          <a:ext cx="0" cy="0"/>
          <a:chOff x="0" y="0"/>
          <a:chExt cx="0" cy="0"/>
        </a:xfrm>
      </p:grpSpPr>
      <p:sp>
        <p:nvSpPr>
          <p:cNvPr id="215" name="Google Shape;215;p45"/>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6" name="Google Shape;216;p45"/>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17" name="Google Shape;217;p45"/>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18" name="Google Shape;218;p4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4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4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1" name="Shape 221"/>
        <p:cNvGrpSpPr/>
        <p:nvPr/>
      </p:nvGrpSpPr>
      <p:grpSpPr>
        <a:xfrm>
          <a:off x="0" y="0"/>
          <a:ext cx="0" cy="0"/>
          <a:chOff x="0" y="0"/>
          <a:chExt cx="0" cy="0"/>
        </a:xfrm>
      </p:grpSpPr>
      <p:sp>
        <p:nvSpPr>
          <p:cNvPr id="222" name="Google Shape;222;p46"/>
          <p:cNvSpPr txBox="1"/>
          <p:nvPr>
            <p:ph type="title"/>
          </p:nvPr>
        </p:nvSpPr>
        <p:spPr>
          <a:xfrm>
            <a:off x="1792288" y="3600450"/>
            <a:ext cx="5486400" cy="4250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3" name="Google Shape;223;p46"/>
          <p:cNvSpPr/>
          <p:nvPr>
            <p:ph idx="2" type="pic"/>
          </p:nvPr>
        </p:nvSpPr>
        <p:spPr>
          <a:xfrm>
            <a:off x="1792288" y="459581"/>
            <a:ext cx="5486400" cy="3086100"/>
          </a:xfrm>
          <a:prstGeom prst="rect">
            <a:avLst/>
          </a:prstGeom>
          <a:noFill/>
          <a:ln>
            <a:noFill/>
          </a:ln>
        </p:spPr>
      </p:sp>
      <p:sp>
        <p:nvSpPr>
          <p:cNvPr id="224" name="Google Shape;224;p46"/>
          <p:cNvSpPr txBox="1"/>
          <p:nvPr>
            <p:ph idx="1" type="body"/>
          </p:nvPr>
        </p:nvSpPr>
        <p:spPr>
          <a:xfrm>
            <a:off x="1792288" y="4025503"/>
            <a:ext cx="5486400" cy="603646"/>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25" name="Google Shape;225;p4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4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4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8" name="Shape 228"/>
        <p:cNvGrpSpPr/>
        <p:nvPr/>
      </p:nvGrpSpPr>
      <p:grpSpPr>
        <a:xfrm>
          <a:off x="0" y="0"/>
          <a:ext cx="0" cy="0"/>
          <a:chOff x="0" y="0"/>
          <a:chExt cx="0" cy="0"/>
        </a:xfrm>
      </p:grpSpPr>
      <p:sp>
        <p:nvSpPr>
          <p:cNvPr id="229" name="Google Shape;229;p4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 name="Google Shape;230;p47"/>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1" name="Google Shape;231;p4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4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4" name="Shape 234"/>
        <p:cNvGrpSpPr/>
        <p:nvPr/>
      </p:nvGrpSpPr>
      <p:grpSpPr>
        <a:xfrm>
          <a:off x="0" y="0"/>
          <a:ext cx="0" cy="0"/>
          <a:chOff x="0" y="0"/>
          <a:chExt cx="0" cy="0"/>
        </a:xfrm>
      </p:grpSpPr>
      <p:sp>
        <p:nvSpPr>
          <p:cNvPr id="235" name="Google Shape;235;p48"/>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6" name="Google Shape;236;p48"/>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7" name="Google Shape;237;p4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4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4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7" name="Shape 247"/>
        <p:cNvGrpSpPr/>
        <p:nvPr/>
      </p:nvGrpSpPr>
      <p:grpSpPr>
        <a:xfrm>
          <a:off x="0" y="0"/>
          <a:ext cx="0" cy="0"/>
          <a:chOff x="0" y="0"/>
          <a:chExt cx="0" cy="0"/>
        </a:xfrm>
      </p:grpSpPr>
      <p:sp>
        <p:nvSpPr>
          <p:cNvPr id="248" name="Google Shape;248;p50"/>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9" name="Google Shape;249;p50"/>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0" name="Google Shape;250;p5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5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5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3" name="Shape 253"/>
        <p:cNvGrpSpPr/>
        <p:nvPr/>
      </p:nvGrpSpPr>
      <p:grpSpPr>
        <a:xfrm>
          <a:off x="0" y="0"/>
          <a:ext cx="0" cy="0"/>
          <a:chOff x="0" y="0"/>
          <a:chExt cx="0" cy="0"/>
        </a:xfrm>
      </p:grpSpPr>
      <p:sp>
        <p:nvSpPr>
          <p:cNvPr id="254" name="Google Shape;254;p5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 name="Google Shape;255;p51"/>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6" name="Google Shape;256;p5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5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5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9" name="Shape 259"/>
        <p:cNvGrpSpPr/>
        <p:nvPr/>
      </p:nvGrpSpPr>
      <p:grpSpPr>
        <a:xfrm>
          <a:off x="0" y="0"/>
          <a:ext cx="0" cy="0"/>
          <a:chOff x="0" y="0"/>
          <a:chExt cx="0" cy="0"/>
        </a:xfrm>
      </p:grpSpPr>
      <p:sp>
        <p:nvSpPr>
          <p:cNvPr id="260" name="Google Shape;260;p52"/>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1" name="Google Shape;261;p52"/>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2" name="Google Shape;262;p5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5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5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5" name="Shape 265"/>
        <p:cNvGrpSpPr/>
        <p:nvPr/>
      </p:nvGrpSpPr>
      <p:grpSpPr>
        <a:xfrm>
          <a:off x="0" y="0"/>
          <a:ext cx="0" cy="0"/>
          <a:chOff x="0" y="0"/>
          <a:chExt cx="0" cy="0"/>
        </a:xfrm>
      </p:grpSpPr>
      <p:sp>
        <p:nvSpPr>
          <p:cNvPr id="266" name="Google Shape;266;p5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7" name="Google Shape;267;p53"/>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8" name="Google Shape;268;p53"/>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9" name="Google Shape;269;p5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5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5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2" name="Shape 272"/>
        <p:cNvGrpSpPr/>
        <p:nvPr/>
      </p:nvGrpSpPr>
      <p:grpSpPr>
        <a:xfrm>
          <a:off x="0" y="0"/>
          <a:ext cx="0" cy="0"/>
          <a:chOff x="0" y="0"/>
          <a:chExt cx="0" cy="0"/>
        </a:xfrm>
      </p:grpSpPr>
      <p:sp>
        <p:nvSpPr>
          <p:cNvPr id="273" name="Google Shape;273;p5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4" name="Google Shape;274;p54"/>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75" name="Google Shape;275;p54"/>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76" name="Google Shape;276;p54"/>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77" name="Google Shape;277;p54"/>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78" name="Google Shape;278;p5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5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5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1" name="Shape 281"/>
        <p:cNvGrpSpPr/>
        <p:nvPr/>
      </p:nvGrpSpPr>
      <p:grpSpPr>
        <a:xfrm>
          <a:off x="0" y="0"/>
          <a:ext cx="0" cy="0"/>
          <a:chOff x="0" y="0"/>
          <a:chExt cx="0" cy="0"/>
        </a:xfrm>
      </p:grpSpPr>
      <p:sp>
        <p:nvSpPr>
          <p:cNvPr id="282" name="Google Shape;282;p5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3" name="Google Shape;283;p5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p5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5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 name="Shape 286"/>
        <p:cNvGrpSpPr/>
        <p:nvPr/>
      </p:nvGrpSpPr>
      <p:grpSpPr>
        <a:xfrm>
          <a:off x="0" y="0"/>
          <a:ext cx="0" cy="0"/>
          <a:chOff x="0" y="0"/>
          <a:chExt cx="0" cy="0"/>
        </a:xfrm>
      </p:grpSpPr>
      <p:sp>
        <p:nvSpPr>
          <p:cNvPr id="287" name="Google Shape;287;p5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5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5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0" name="Shape 290"/>
        <p:cNvGrpSpPr/>
        <p:nvPr/>
      </p:nvGrpSpPr>
      <p:grpSpPr>
        <a:xfrm>
          <a:off x="0" y="0"/>
          <a:ext cx="0" cy="0"/>
          <a:chOff x="0" y="0"/>
          <a:chExt cx="0" cy="0"/>
        </a:xfrm>
      </p:grpSpPr>
      <p:sp>
        <p:nvSpPr>
          <p:cNvPr id="291" name="Google Shape;291;p57"/>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2" name="Google Shape;292;p57"/>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93" name="Google Shape;293;p57"/>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94" name="Google Shape;294;p5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5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5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7" name="Shape 297"/>
        <p:cNvGrpSpPr/>
        <p:nvPr/>
      </p:nvGrpSpPr>
      <p:grpSpPr>
        <a:xfrm>
          <a:off x="0" y="0"/>
          <a:ext cx="0" cy="0"/>
          <a:chOff x="0" y="0"/>
          <a:chExt cx="0" cy="0"/>
        </a:xfrm>
      </p:grpSpPr>
      <p:sp>
        <p:nvSpPr>
          <p:cNvPr id="298" name="Google Shape;298;p58"/>
          <p:cNvSpPr txBox="1"/>
          <p:nvPr>
            <p:ph type="title"/>
          </p:nvPr>
        </p:nvSpPr>
        <p:spPr>
          <a:xfrm>
            <a:off x="1792288" y="3600450"/>
            <a:ext cx="5486400" cy="4250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9" name="Google Shape;299;p58"/>
          <p:cNvSpPr/>
          <p:nvPr>
            <p:ph idx="2" type="pic"/>
          </p:nvPr>
        </p:nvSpPr>
        <p:spPr>
          <a:xfrm>
            <a:off x="1792288" y="459581"/>
            <a:ext cx="5486400" cy="3086100"/>
          </a:xfrm>
          <a:prstGeom prst="rect">
            <a:avLst/>
          </a:prstGeom>
          <a:noFill/>
          <a:ln>
            <a:noFill/>
          </a:ln>
        </p:spPr>
      </p:sp>
      <p:sp>
        <p:nvSpPr>
          <p:cNvPr id="300" name="Google Shape;300;p58"/>
          <p:cNvSpPr txBox="1"/>
          <p:nvPr>
            <p:ph idx="1" type="body"/>
          </p:nvPr>
        </p:nvSpPr>
        <p:spPr>
          <a:xfrm>
            <a:off x="1792288" y="4025503"/>
            <a:ext cx="5486400" cy="603646"/>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01" name="Google Shape;301;p5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5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5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4" name="Shape 304"/>
        <p:cNvGrpSpPr/>
        <p:nvPr/>
      </p:nvGrpSpPr>
      <p:grpSpPr>
        <a:xfrm>
          <a:off x="0" y="0"/>
          <a:ext cx="0" cy="0"/>
          <a:chOff x="0" y="0"/>
          <a:chExt cx="0" cy="0"/>
        </a:xfrm>
      </p:grpSpPr>
      <p:sp>
        <p:nvSpPr>
          <p:cNvPr id="305" name="Google Shape;305;p5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6" name="Google Shape;306;p59"/>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7" name="Google Shape;307;p5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5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0" name="Shape 310"/>
        <p:cNvGrpSpPr/>
        <p:nvPr/>
      </p:nvGrpSpPr>
      <p:grpSpPr>
        <a:xfrm>
          <a:off x="0" y="0"/>
          <a:ext cx="0" cy="0"/>
          <a:chOff x="0" y="0"/>
          <a:chExt cx="0" cy="0"/>
        </a:xfrm>
      </p:grpSpPr>
      <p:sp>
        <p:nvSpPr>
          <p:cNvPr id="311" name="Google Shape;311;p60"/>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2" name="Google Shape;312;p60"/>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3" name="Google Shape;313;p6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6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6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3" name="Shape 323"/>
        <p:cNvGrpSpPr/>
        <p:nvPr/>
      </p:nvGrpSpPr>
      <p:grpSpPr>
        <a:xfrm>
          <a:off x="0" y="0"/>
          <a:ext cx="0" cy="0"/>
          <a:chOff x="0" y="0"/>
          <a:chExt cx="0" cy="0"/>
        </a:xfrm>
      </p:grpSpPr>
      <p:sp>
        <p:nvSpPr>
          <p:cNvPr id="324" name="Google Shape;324;p6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 name="Google Shape;325;p6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6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7" name="Shape 327"/>
        <p:cNvGrpSpPr/>
        <p:nvPr/>
      </p:nvGrpSpPr>
      <p:grpSpPr>
        <a:xfrm>
          <a:off x="0" y="0"/>
          <a:ext cx="0" cy="0"/>
          <a:chOff x="0" y="0"/>
          <a:chExt cx="0" cy="0"/>
        </a:xfrm>
      </p:grpSpPr>
      <p:sp>
        <p:nvSpPr>
          <p:cNvPr id="328" name="Google Shape;328;p63"/>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9" name="Google Shape;329;p6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30" name="Google Shape;330;p6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1" name="Google Shape;331;p6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6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3" name="Shape 333"/>
        <p:cNvGrpSpPr/>
        <p:nvPr/>
      </p:nvGrpSpPr>
      <p:grpSpPr>
        <a:xfrm>
          <a:off x="0" y="0"/>
          <a:ext cx="0" cy="0"/>
          <a:chOff x="0" y="0"/>
          <a:chExt cx="0" cy="0"/>
        </a:xfrm>
      </p:grpSpPr>
      <p:sp>
        <p:nvSpPr>
          <p:cNvPr id="334" name="Google Shape;334;p6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 name="Google Shape;335;p6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6" name="Google Shape;336;p6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6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6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 name="Shape 339"/>
        <p:cNvGrpSpPr/>
        <p:nvPr/>
      </p:nvGrpSpPr>
      <p:grpSpPr>
        <a:xfrm>
          <a:off x="0" y="0"/>
          <a:ext cx="0" cy="0"/>
          <a:chOff x="0" y="0"/>
          <a:chExt cx="0" cy="0"/>
        </a:xfrm>
      </p:grpSpPr>
      <p:sp>
        <p:nvSpPr>
          <p:cNvPr id="340" name="Google Shape;340;p65"/>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1" name="Google Shape;341;p65"/>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2" name="Google Shape;342;p6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6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6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5" name="Shape 345"/>
        <p:cNvGrpSpPr/>
        <p:nvPr/>
      </p:nvGrpSpPr>
      <p:grpSpPr>
        <a:xfrm>
          <a:off x="0" y="0"/>
          <a:ext cx="0" cy="0"/>
          <a:chOff x="0" y="0"/>
          <a:chExt cx="0" cy="0"/>
        </a:xfrm>
      </p:grpSpPr>
      <p:sp>
        <p:nvSpPr>
          <p:cNvPr id="346" name="Google Shape;346;p6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7" name="Google Shape;347;p66"/>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8" name="Google Shape;348;p66"/>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9" name="Google Shape;349;p6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6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6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2" name="Shape 352"/>
        <p:cNvGrpSpPr/>
        <p:nvPr/>
      </p:nvGrpSpPr>
      <p:grpSpPr>
        <a:xfrm>
          <a:off x="0" y="0"/>
          <a:ext cx="0" cy="0"/>
          <a:chOff x="0" y="0"/>
          <a:chExt cx="0" cy="0"/>
        </a:xfrm>
      </p:grpSpPr>
      <p:sp>
        <p:nvSpPr>
          <p:cNvPr id="353" name="Google Shape;353;p6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4" name="Google Shape;354;p67"/>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55" name="Google Shape;355;p67"/>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56" name="Google Shape;356;p67"/>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57" name="Google Shape;357;p67"/>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58" name="Google Shape;358;p6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9" name="Google Shape;359;p6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0" name="Google Shape;360;p6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1" name="Shape 361"/>
        <p:cNvGrpSpPr/>
        <p:nvPr/>
      </p:nvGrpSpPr>
      <p:grpSpPr>
        <a:xfrm>
          <a:off x="0" y="0"/>
          <a:ext cx="0" cy="0"/>
          <a:chOff x="0" y="0"/>
          <a:chExt cx="0" cy="0"/>
        </a:xfrm>
      </p:grpSpPr>
      <p:sp>
        <p:nvSpPr>
          <p:cNvPr id="362" name="Google Shape;362;p6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3" name="Google Shape;363;p6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4" name="Google Shape;364;p6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6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6" name="Shape 366"/>
        <p:cNvGrpSpPr/>
        <p:nvPr/>
      </p:nvGrpSpPr>
      <p:grpSpPr>
        <a:xfrm>
          <a:off x="0" y="0"/>
          <a:ext cx="0" cy="0"/>
          <a:chOff x="0" y="0"/>
          <a:chExt cx="0" cy="0"/>
        </a:xfrm>
      </p:grpSpPr>
      <p:sp>
        <p:nvSpPr>
          <p:cNvPr id="367" name="Google Shape;367;p69"/>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8" name="Google Shape;368;p6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69" name="Google Shape;369;p69"/>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70" name="Google Shape;370;p6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1" name="Google Shape;371;p6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6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3" name="Shape 373"/>
        <p:cNvGrpSpPr/>
        <p:nvPr/>
      </p:nvGrpSpPr>
      <p:grpSpPr>
        <a:xfrm>
          <a:off x="0" y="0"/>
          <a:ext cx="0" cy="0"/>
          <a:chOff x="0" y="0"/>
          <a:chExt cx="0" cy="0"/>
        </a:xfrm>
      </p:grpSpPr>
      <p:sp>
        <p:nvSpPr>
          <p:cNvPr id="374" name="Google Shape;374;p70"/>
          <p:cNvSpPr txBox="1"/>
          <p:nvPr>
            <p:ph type="title"/>
          </p:nvPr>
        </p:nvSpPr>
        <p:spPr>
          <a:xfrm>
            <a:off x="1792288" y="3600450"/>
            <a:ext cx="5486400" cy="4250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5" name="Google Shape;375;p70"/>
          <p:cNvSpPr/>
          <p:nvPr>
            <p:ph idx="2" type="pic"/>
          </p:nvPr>
        </p:nvSpPr>
        <p:spPr>
          <a:xfrm>
            <a:off x="1792288" y="459581"/>
            <a:ext cx="5486400" cy="3086100"/>
          </a:xfrm>
          <a:prstGeom prst="rect">
            <a:avLst/>
          </a:prstGeom>
          <a:noFill/>
          <a:ln>
            <a:noFill/>
          </a:ln>
        </p:spPr>
      </p:sp>
      <p:sp>
        <p:nvSpPr>
          <p:cNvPr id="376" name="Google Shape;376;p70"/>
          <p:cNvSpPr txBox="1"/>
          <p:nvPr>
            <p:ph idx="1" type="body"/>
          </p:nvPr>
        </p:nvSpPr>
        <p:spPr>
          <a:xfrm>
            <a:off x="1792288" y="4025503"/>
            <a:ext cx="5486400" cy="603646"/>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77" name="Google Shape;377;p7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8" name="Google Shape;378;p7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 name="Google Shape;379;p7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0" name="Shape 380"/>
        <p:cNvGrpSpPr/>
        <p:nvPr/>
      </p:nvGrpSpPr>
      <p:grpSpPr>
        <a:xfrm>
          <a:off x="0" y="0"/>
          <a:ext cx="0" cy="0"/>
          <a:chOff x="0" y="0"/>
          <a:chExt cx="0" cy="0"/>
        </a:xfrm>
      </p:grpSpPr>
      <p:sp>
        <p:nvSpPr>
          <p:cNvPr id="381" name="Google Shape;381;p7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2" name="Google Shape;382;p71"/>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3" name="Google Shape;383;p7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7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 name="Google Shape;385;p7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86" name="Shape 386"/>
        <p:cNvGrpSpPr/>
        <p:nvPr/>
      </p:nvGrpSpPr>
      <p:grpSpPr>
        <a:xfrm>
          <a:off x="0" y="0"/>
          <a:ext cx="0" cy="0"/>
          <a:chOff x="0" y="0"/>
          <a:chExt cx="0" cy="0"/>
        </a:xfrm>
      </p:grpSpPr>
      <p:sp>
        <p:nvSpPr>
          <p:cNvPr id="387" name="Google Shape;387;p72"/>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8" name="Google Shape;388;p72"/>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9" name="Google Shape;389;p7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0" name="Google Shape;390;p7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1" name="Google Shape;391;p7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4.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2.xml"/><Relationship Id="rId12" Type="http://schemas.openxmlformats.org/officeDocument/2006/relationships/slideLayout" Target="../slideLayouts/slideLayout33.xml"/><Relationship Id="rId1" Type="http://schemas.openxmlformats.org/officeDocument/2006/relationships/image" Target="../media/image43.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3.xml"/><Relationship Id="rId12" Type="http://schemas.openxmlformats.org/officeDocument/2006/relationships/slideLayout" Target="../slideLayouts/slideLayout44.xml"/><Relationship Id="rId1" Type="http://schemas.openxmlformats.org/officeDocument/2006/relationships/image" Target="../media/image17.jp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theme" Target="../theme/theme4.xml"/><Relationship Id="rId12" Type="http://schemas.openxmlformats.org/officeDocument/2006/relationships/slideLayout" Target="../slideLayouts/slideLayout55.xml"/><Relationship Id="rId1" Type="http://schemas.openxmlformats.org/officeDocument/2006/relationships/image" Target="../media/image7.jpg"/><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theme" Target="../theme/theme6.xml"/><Relationship Id="rId12" Type="http://schemas.openxmlformats.org/officeDocument/2006/relationships/slideLayout" Target="../slideLayouts/slideLayout66.xml"/><Relationship Id="rId1" Type="http://schemas.openxmlformats.org/officeDocument/2006/relationships/image" Target="../media/image1.jpg"/><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6D9F1">
            <a:alpha val="0"/>
          </a:srgbClr>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descr="ti-17.jpg" id="56" name="Google Shape;56;p13"/>
          <p:cNvPicPr preferRelativeResize="0"/>
          <p:nvPr/>
        </p:nvPicPr>
        <p:blipFill rotWithShape="1">
          <a:blip r:embed="rId1">
            <a:alphaModFix/>
          </a:blip>
          <a:srcRect b="0" l="0" r="0" t="0"/>
          <a:stretch/>
        </p:blipFill>
        <p:spPr>
          <a:xfrm>
            <a:off x="0" y="0"/>
            <a:ext cx="6858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pic>
        <p:nvPicPr>
          <p:cNvPr descr="PMTCT-FLOW-TEXT-1" id="127" name="Google Shape;127;p25"/>
          <p:cNvPicPr preferRelativeResize="0"/>
          <p:nvPr/>
        </p:nvPicPr>
        <p:blipFill rotWithShape="1">
          <a:blip r:embed="rId1">
            <a:alphaModFix/>
          </a:blip>
          <a:srcRect b="0" l="0" r="0" t="0"/>
          <a:stretch/>
        </p:blipFill>
        <p:spPr>
          <a:xfrm>
            <a:off x="0" y="0"/>
            <a:ext cx="6858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3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66" name="Google Shape;166;p3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3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8" name="Google Shape;168;p3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9" name="Google Shape;169;p3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descr="ti-18.jpg" id="170" name="Google Shape;170;p37"/>
          <p:cNvPicPr preferRelativeResize="0"/>
          <p:nvPr/>
        </p:nvPicPr>
        <p:blipFill rotWithShape="1">
          <a:blip r:embed="rId1">
            <a:alphaModFix/>
          </a:blip>
          <a:srcRect b="0" l="0" r="0" t="0"/>
          <a:stretch/>
        </p:blipFill>
        <p:spPr>
          <a:xfrm>
            <a:off x="0" y="0"/>
            <a:ext cx="6858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4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42" name="Google Shape;242;p49"/>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3" name="Google Shape;243;p4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4" name="Google Shape;244;p4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 name="Google Shape;245;p4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descr="ti-18.jpg" id="246" name="Google Shape;246;p49"/>
          <p:cNvPicPr preferRelativeResize="0"/>
          <p:nvPr/>
        </p:nvPicPr>
        <p:blipFill rotWithShape="1">
          <a:blip r:embed="rId1">
            <a:alphaModFix/>
          </a:blip>
          <a:srcRect b="0" l="0" r="0" t="0"/>
          <a:stretch/>
        </p:blipFill>
        <p:spPr>
          <a:xfrm>
            <a:off x="0" y="0"/>
            <a:ext cx="6858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6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18" name="Google Shape;318;p61"/>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9" name="Google Shape;319;p6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0" name="Google Shape;320;p6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1" name="Google Shape;321;p6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descr="ti-20.jpg" id="322" name="Google Shape;322;p61"/>
          <p:cNvPicPr preferRelativeResize="0"/>
          <p:nvPr/>
        </p:nvPicPr>
        <p:blipFill rotWithShape="1">
          <a:blip r:embed="rId1">
            <a:alphaModFix/>
          </a:blip>
          <a:srcRect b="0" l="0" r="0" t="0"/>
          <a:stretch/>
        </p:blipFill>
        <p:spPr>
          <a:xfrm>
            <a:off x="0" y="0"/>
            <a:ext cx="6858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32.jp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29.jpg"/><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31.jpg"/><Relationship Id="rId4" Type="http://schemas.openxmlformats.org/officeDocument/2006/relationships/image" Target="../media/image3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3"/>
          <p:cNvSpPr txBox="1"/>
          <p:nvPr>
            <p:ph type="ctrTitle"/>
          </p:nvPr>
        </p:nvSpPr>
        <p:spPr>
          <a:xfrm>
            <a:off x="685800" y="857250"/>
            <a:ext cx="7772400" cy="1257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t>Preventing Mother-to-Child Transmission of HIV</a:t>
            </a:r>
            <a:endParaRPr/>
          </a:p>
        </p:txBody>
      </p:sp>
      <p:sp>
        <p:nvSpPr>
          <p:cNvPr id="397" name="Google Shape;397;p73"/>
          <p:cNvSpPr txBox="1"/>
          <p:nvPr/>
        </p:nvSpPr>
        <p:spPr>
          <a:xfrm>
            <a:off x="1563548" y="2239675"/>
            <a:ext cx="6090900" cy="8727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4B74"/>
              </a:buClr>
              <a:buSzPts val="2720"/>
              <a:buFont typeface="Arial"/>
              <a:buNone/>
            </a:pPr>
            <a:r>
              <a:rPr b="0" i="0" lang="en-GB" sz="2220" u="none" cap="none" strike="noStrike">
                <a:solidFill>
                  <a:srgbClr val="004B74"/>
                </a:solidFill>
                <a:latin typeface="Calibri"/>
                <a:ea typeface="Calibri"/>
                <a:cs typeface="Calibri"/>
                <a:sym typeface="Calibri"/>
              </a:rPr>
              <a:t>South to South Advanced Pediatric HIV Course</a:t>
            </a:r>
            <a:endParaRPr sz="690"/>
          </a:p>
          <a:p>
            <a:pPr indent="0" lvl="0" marL="0" marR="0" rtl="0" algn="ctr">
              <a:lnSpc>
                <a:spcPct val="80000"/>
              </a:lnSpc>
              <a:spcBef>
                <a:spcPts val="544"/>
              </a:spcBef>
              <a:spcAft>
                <a:spcPts val="0"/>
              </a:spcAft>
              <a:buClr>
                <a:srgbClr val="004B74"/>
              </a:buClr>
              <a:buSzPts val="2720"/>
              <a:buFont typeface="Arial"/>
              <a:buNone/>
            </a:pPr>
            <a:r>
              <a:rPr b="0" i="0" lang="en-GB" sz="2220" u="none" cap="none" strike="noStrike">
                <a:solidFill>
                  <a:srgbClr val="004B74"/>
                </a:solidFill>
                <a:latin typeface="Calibri"/>
                <a:ea typeface="Calibri"/>
                <a:cs typeface="Calibri"/>
                <a:sym typeface="Calibri"/>
              </a:rPr>
              <a:t>July 2015</a:t>
            </a:r>
            <a:endParaRPr sz="690"/>
          </a:p>
          <a:p>
            <a:pPr indent="0" lvl="0" marL="0" marR="0" rtl="0" algn="ctr">
              <a:lnSpc>
                <a:spcPct val="80000"/>
              </a:lnSpc>
              <a:spcBef>
                <a:spcPts val="544"/>
              </a:spcBef>
              <a:spcAft>
                <a:spcPts val="0"/>
              </a:spcAft>
              <a:buClr>
                <a:srgbClr val="888888"/>
              </a:buClr>
              <a:buSzPts val="2720"/>
              <a:buFont typeface="Arial"/>
              <a:buNone/>
            </a:pPr>
            <a:r>
              <a:t/>
            </a:r>
            <a:endParaRPr b="0" i="0" sz="2720" u="none" cap="none" strike="noStrike">
              <a:solidFill>
                <a:srgbClr val="898989"/>
              </a:solidFill>
              <a:latin typeface="Calibri"/>
              <a:ea typeface="Calibri"/>
              <a:cs typeface="Calibri"/>
              <a:sym typeface="Calibri"/>
            </a:endParaRPr>
          </a:p>
        </p:txBody>
      </p:sp>
      <p:sp>
        <p:nvSpPr>
          <p:cNvPr id="398" name="Google Shape;398;p73"/>
          <p:cNvSpPr txBox="1"/>
          <p:nvPr/>
        </p:nvSpPr>
        <p:spPr>
          <a:xfrm>
            <a:off x="1828800" y="3237467"/>
            <a:ext cx="4946821" cy="872696"/>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rgbClr val="004B74"/>
              </a:buClr>
              <a:buSzPts val="3200"/>
              <a:buFont typeface="Arial"/>
              <a:buNone/>
            </a:pPr>
            <a:r>
              <a:rPr b="1" i="0" lang="en-GB" sz="3200" u="none" cap="none" strike="noStrike">
                <a:solidFill>
                  <a:srgbClr val="004B74"/>
                </a:solidFill>
                <a:latin typeface="Calibri"/>
                <a:ea typeface="Calibri"/>
                <a:cs typeface="Calibri"/>
                <a:sym typeface="Calibri"/>
              </a:rPr>
              <a:t>Ola Adetokunboh MD MSc</a:t>
            </a:r>
            <a:endParaRPr b="1" i="0" sz="3200" u="none" cap="none" strike="noStrike">
              <a:solidFill>
                <a:srgbClr val="898989"/>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2"/>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Font typeface="Arial"/>
              <a:buNone/>
            </a:pPr>
            <a:r>
              <a:t/>
            </a:r>
            <a:endParaRPr/>
          </a:p>
        </p:txBody>
      </p:sp>
      <p:pic>
        <p:nvPicPr>
          <p:cNvPr id="486" name="Google Shape;486;p82"/>
          <p:cNvPicPr preferRelativeResize="0"/>
          <p:nvPr/>
        </p:nvPicPr>
        <p:blipFill rotWithShape="1">
          <a:blip r:embed="rId3">
            <a:alphaModFix/>
          </a:blip>
          <a:srcRect b="0" l="0" r="0" t="0"/>
          <a:stretch/>
        </p:blipFill>
        <p:spPr>
          <a:xfrm>
            <a:off x="107950" y="1117997"/>
            <a:ext cx="6779419" cy="4040981"/>
          </a:xfrm>
          <a:prstGeom prst="rect">
            <a:avLst/>
          </a:prstGeom>
          <a:noFill/>
          <a:ln>
            <a:noFill/>
          </a:ln>
        </p:spPr>
      </p:pic>
      <p:sp>
        <p:nvSpPr>
          <p:cNvPr id="487" name="Google Shape;487;p82"/>
          <p:cNvSpPr/>
          <p:nvPr/>
        </p:nvSpPr>
        <p:spPr>
          <a:xfrm>
            <a:off x="228600" y="197644"/>
            <a:ext cx="8610600" cy="920353"/>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8" name="Google Shape;488;p82"/>
          <p:cNvSpPr txBox="1"/>
          <p:nvPr/>
        </p:nvSpPr>
        <p:spPr>
          <a:xfrm>
            <a:off x="0" y="434578"/>
            <a:ext cx="8839200" cy="42267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Without any treatment-10 will transmit HIV during pregnancy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Font typeface="Arial"/>
              <a:buNone/>
            </a:pPr>
            <a:r>
              <a:t/>
            </a:r>
            <a:endParaRPr/>
          </a:p>
        </p:txBody>
      </p:sp>
      <p:pic>
        <p:nvPicPr>
          <p:cNvPr id="495" name="Google Shape;495;p83"/>
          <p:cNvPicPr preferRelativeResize="0"/>
          <p:nvPr/>
        </p:nvPicPr>
        <p:blipFill rotWithShape="1">
          <a:blip r:embed="rId3">
            <a:alphaModFix/>
          </a:blip>
          <a:srcRect b="0" l="0" r="0" t="0"/>
          <a:stretch/>
        </p:blipFill>
        <p:spPr>
          <a:xfrm>
            <a:off x="98425" y="1123950"/>
            <a:ext cx="6860382" cy="4039791"/>
          </a:xfrm>
          <a:prstGeom prst="rect">
            <a:avLst/>
          </a:prstGeom>
          <a:noFill/>
          <a:ln>
            <a:noFill/>
          </a:ln>
        </p:spPr>
      </p:pic>
      <p:sp>
        <p:nvSpPr>
          <p:cNvPr id="496" name="Google Shape;496;p83"/>
          <p:cNvSpPr/>
          <p:nvPr/>
        </p:nvSpPr>
        <p:spPr>
          <a:xfrm>
            <a:off x="228600" y="197644"/>
            <a:ext cx="8610600" cy="920353"/>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7" name="Google Shape;497;p83"/>
          <p:cNvSpPr txBox="1"/>
          <p:nvPr/>
        </p:nvSpPr>
        <p:spPr>
          <a:xfrm>
            <a:off x="0" y="434578"/>
            <a:ext cx="8839200" cy="42267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Without any treatment-15 will transmit HIV during labor &amp; delivery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Font typeface="Arial"/>
              <a:buNone/>
            </a:pPr>
            <a:r>
              <a:t/>
            </a:r>
            <a:endParaRPr/>
          </a:p>
        </p:txBody>
      </p:sp>
      <p:pic>
        <p:nvPicPr>
          <p:cNvPr id="504" name="Google Shape;504;p84"/>
          <p:cNvPicPr preferRelativeResize="0"/>
          <p:nvPr/>
        </p:nvPicPr>
        <p:blipFill rotWithShape="1">
          <a:blip r:embed="rId3">
            <a:alphaModFix/>
          </a:blip>
          <a:srcRect b="0" l="0" r="0" t="0"/>
          <a:stretch/>
        </p:blipFill>
        <p:spPr>
          <a:xfrm>
            <a:off x="88900" y="1138238"/>
            <a:ext cx="6843713" cy="4080272"/>
          </a:xfrm>
          <a:prstGeom prst="rect">
            <a:avLst/>
          </a:prstGeom>
          <a:noFill/>
          <a:ln>
            <a:noFill/>
          </a:ln>
        </p:spPr>
      </p:pic>
      <p:sp>
        <p:nvSpPr>
          <p:cNvPr id="505" name="Google Shape;505;p84"/>
          <p:cNvSpPr/>
          <p:nvPr/>
        </p:nvSpPr>
        <p:spPr>
          <a:xfrm>
            <a:off x="228600" y="197644"/>
            <a:ext cx="8610600" cy="920353"/>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6" name="Google Shape;506;p84"/>
          <p:cNvSpPr txBox="1"/>
          <p:nvPr/>
        </p:nvSpPr>
        <p:spPr>
          <a:xfrm>
            <a:off x="0" y="457200"/>
            <a:ext cx="8839200" cy="42267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Without any treatment 15 will transmit HIV during breastfeeding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0" name="Shape 510"/>
        <p:cNvGrpSpPr/>
        <p:nvPr/>
      </p:nvGrpSpPr>
      <p:grpSpPr>
        <a:xfrm>
          <a:off x="0" y="0"/>
          <a:ext cx="0" cy="0"/>
          <a:chOff x="0" y="0"/>
          <a:chExt cx="0" cy="0"/>
        </a:xfrm>
      </p:grpSpPr>
      <p:pic>
        <p:nvPicPr>
          <p:cNvPr id="511" name="Google Shape;511;p85"/>
          <p:cNvPicPr preferRelativeResize="0"/>
          <p:nvPr>
            <p:ph idx="1" type="body"/>
          </p:nvPr>
        </p:nvPicPr>
        <p:blipFill rotWithShape="1">
          <a:blip r:embed="rId3">
            <a:alphaModFix/>
          </a:blip>
          <a:srcRect b="13336" l="0" r="0" t="13335"/>
          <a:stretch/>
        </p:blipFill>
        <p:spPr>
          <a:xfrm>
            <a:off x="395288" y="935948"/>
            <a:ext cx="8280400" cy="4050506"/>
          </a:xfrm>
          <a:prstGeom prst="rect">
            <a:avLst/>
          </a:prstGeom>
          <a:noFill/>
          <a:ln>
            <a:noFill/>
          </a:ln>
        </p:spPr>
      </p:pic>
      <p:sp>
        <p:nvSpPr>
          <p:cNvPr id="512" name="Google Shape;512;p85"/>
          <p:cNvSpPr/>
          <p:nvPr/>
        </p:nvSpPr>
        <p:spPr>
          <a:xfrm>
            <a:off x="1905000" y="197644"/>
            <a:ext cx="52578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3" name="Google Shape;513;p85"/>
          <p:cNvSpPr txBox="1"/>
          <p:nvPr/>
        </p:nvSpPr>
        <p:spPr>
          <a:xfrm>
            <a:off x="395288" y="228600"/>
            <a:ext cx="8367712" cy="4524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Risk of Breastfeeding Transmission </a:t>
            </a:r>
            <a:endParaRPr/>
          </a:p>
        </p:txBody>
      </p:sp>
      <p:sp>
        <p:nvSpPr>
          <p:cNvPr id="514" name="Google Shape;514;p85"/>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9" name="Shape 519"/>
        <p:cNvGrpSpPr/>
        <p:nvPr/>
      </p:nvGrpSpPr>
      <p:grpSpPr>
        <a:xfrm>
          <a:off x="0" y="0"/>
          <a:ext cx="0" cy="0"/>
          <a:chOff x="0" y="0"/>
          <a:chExt cx="0" cy="0"/>
        </a:xfrm>
      </p:grpSpPr>
      <p:grpSp>
        <p:nvGrpSpPr>
          <p:cNvPr id="520" name="Google Shape;520;p86"/>
          <p:cNvGrpSpPr/>
          <p:nvPr/>
        </p:nvGrpSpPr>
        <p:grpSpPr>
          <a:xfrm>
            <a:off x="-457173" y="1886666"/>
            <a:ext cx="9542929" cy="3085575"/>
            <a:chOff x="58243" y="1783717"/>
            <a:chExt cx="9542929" cy="4114100"/>
          </a:xfrm>
        </p:grpSpPr>
        <p:sp>
          <p:nvSpPr>
            <p:cNvPr id="521" name="Google Shape;521;p86"/>
            <p:cNvSpPr/>
            <p:nvPr/>
          </p:nvSpPr>
          <p:spPr>
            <a:xfrm>
              <a:off x="6685040" y="2382556"/>
              <a:ext cx="2916132" cy="2916672"/>
            </a:xfrm>
            <a:prstGeom prst="ellipse">
              <a:avLst/>
            </a:prstGeom>
            <a:solidFill>
              <a:srgbClr val="30309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6"/>
            <p:cNvSpPr/>
            <p:nvPr/>
          </p:nvSpPr>
          <p:spPr>
            <a:xfrm>
              <a:off x="6781864" y="2479862"/>
              <a:ext cx="2722482" cy="2722193"/>
            </a:xfrm>
            <a:prstGeom prst="ellipse">
              <a:avLst/>
            </a:prstGeom>
            <a:solidFill>
              <a:schemeClr val="lt1">
                <a:alpha val="89803"/>
              </a:schemeClr>
            </a:solidFill>
            <a:ln cap="flat" cmpd="sng" w="25400">
              <a:solidFill>
                <a:srgbClr val="3030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6"/>
            <p:cNvSpPr txBox="1"/>
            <p:nvPr/>
          </p:nvSpPr>
          <p:spPr>
            <a:xfrm>
              <a:off x="7171062" y="2868820"/>
              <a:ext cx="1944088" cy="1944277"/>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rgbClr val="004B74"/>
                </a:buClr>
                <a:buSzPts val="2800"/>
                <a:buFont typeface="Calibri"/>
                <a:buNone/>
              </a:pPr>
              <a:r>
                <a:rPr b="0" i="0" lang="en-GB" sz="2800" u="none" cap="none" strike="noStrike">
                  <a:solidFill>
                    <a:srgbClr val="004B74"/>
                  </a:solidFill>
                  <a:latin typeface="Calibri"/>
                  <a:ea typeface="Calibri"/>
                  <a:cs typeface="Calibri"/>
                  <a:sym typeface="Calibri"/>
                </a:rPr>
                <a:t>Postnatal</a:t>
              </a:r>
              <a:endParaRPr/>
            </a:p>
          </p:txBody>
        </p:sp>
        <p:sp>
          <p:nvSpPr>
            <p:cNvPr id="524" name="Google Shape;524;p86"/>
            <p:cNvSpPr/>
            <p:nvPr/>
          </p:nvSpPr>
          <p:spPr>
            <a:xfrm rot="2700000">
              <a:off x="3674645" y="2386213"/>
              <a:ext cx="2909108" cy="2909108"/>
            </a:xfrm>
            <a:prstGeom prst="teardrop">
              <a:avLst>
                <a:gd fmla="val 100000" name="adj"/>
              </a:avLst>
            </a:prstGeom>
            <a:solidFill>
              <a:schemeClr val="accent5"/>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6"/>
            <p:cNvSpPr/>
            <p:nvPr/>
          </p:nvSpPr>
          <p:spPr>
            <a:xfrm>
              <a:off x="3767958" y="2479862"/>
              <a:ext cx="2722482" cy="2722193"/>
            </a:xfrm>
            <a:prstGeom prst="ellipse">
              <a:avLst/>
            </a:prstGeom>
            <a:solidFill>
              <a:srgbClr val="F2F2F2">
                <a:alpha val="89803"/>
              </a:srgbClr>
            </a:solidFill>
            <a:ln cap="flat" cmpd="sng" w="571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6"/>
            <p:cNvSpPr txBox="1"/>
            <p:nvPr/>
          </p:nvSpPr>
          <p:spPr>
            <a:xfrm>
              <a:off x="4157155" y="2868820"/>
              <a:ext cx="1944088" cy="1944277"/>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rgbClr val="004B74"/>
                </a:buClr>
                <a:buSzPts val="2800"/>
                <a:buFont typeface="Calibri"/>
                <a:buNone/>
              </a:pPr>
              <a:r>
                <a:rPr b="0" i="0" lang="en-GB" sz="2800" u="none" cap="none" strike="noStrike">
                  <a:solidFill>
                    <a:srgbClr val="004B74"/>
                  </a:solidFill>
                  <a:latin typeface="Calibri"/>
                  <a:ea typeface="Calibri"/>
                  <a:cs typeface="Calibri"/>
                  <a:sym typeface="Calibri"/>
                </a:rPr>
                <a:t>Peripartum</a:t>
              </a:r>
              <a:endParaRPr b="0" i="0" sz="2800" u="none" cap="none" strike="noStrike">
                <a:solidFill>
                  <a:srgbClr val="004B74"/>
                </a:solidFill>
                <a:latin typeface="Calibri"/>
                <a:ea typeface="Calibri"/>
                <a:cs typeface="Calibri"/>
                <a:sym typeface="Calibri"/>
              </a:endParaRPr>
            </a:p>
          </p:txBody>
        </p:sp>
        <p:sp>
          <p:nvSpPr>
            <p:cNvPr id="527" name="Google Shape;527;p86"/>
            <p:cNvSpPr/>
            <p:nvPr/>
          </p:nvSpPr>
          <p:spPr>
            <a:xfrm rot="2700000">
              <a:off x="660739" y="2386213"/>
              <a:ext cx="2909108" cy="2909108"/>
            </a:xfrm>
            <a:prstGeom prst="teardrop">
              <a:avLst>
                <a:gd fmla="val 10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6"/>
            <p:cNvSpPr/>
            <p:nvPr/>
          </p:nvSpPr>
          <p:spPr>
            <a:xfrm>
              <a:off x="754052" y="2479862"/>
              <a:ext cx="2722482" cy="2722193"/>
            </a:xfrm>
            <a:prstGeom prst="ellipse">
              <a:avLst/>
            </a:prstGeom>
            <a:solidFill>
              <a:schemeClr val="lt1">
                <a:alpha val="89803"/>
              </a:schemeClr>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6"/>
            <p:cNvSpPr txBox="1"/>
            <p:nvPr/>
          </p:nvSpPr>
          <p:spPr>
            <a:xfrm>
              <a:off x="1143249" y="2868820"/>
              <a:ext cx="1944088" cy="1944277"/>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rgbClr val="004B74"/>
                </a:buClr>
                <a:buSzPts val="2800"/>
                <a:buFont typeface="Calibri"/>
                <a:buNone/>
              </a:pPr>
              <a:r>
                <a:rPr b="0" i="0" lang="en-GB" sz="2800" u="none" cap="none" strike="noStrike">
                  <a:solidFill>
                    <a:srgbClr val="004B74"/>
                  </a:solidFill>
                  <a:latin typeface="Calibri"/>
                  <a:ea typeface="Calibri"/>
                  <a:cs typeface="Calibri"/>
                  <a:sym typeface="Calibri"/>
                </a:rPr>
                <a:t>Antenatal</a:t>
              </a:r>
              <a:endParaRPr/>
            </a:p>
          </p:txBody>
        </p:sp>
      </p:grpSp>
      <p:sp>
        <p:nvSpPr>
          <p:cNvPr id="530" name="Google Shape;530;p86"/>
          <p:cNvSpPr/>
          <p:nvPr/>
        </p:nvSpPr>
        <p:spPr>
          <a:xfrm>
            <a:off x="228600" y="197644"/>
            <a:ext cx="8610600" cy="1288256"/>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1" name="Google Shape;531;p86"/>
          <p:cNvSpPr txBox="1"/>
          <p:nvPr/>
        </p:nvSpPr>
        <p:spPr>
          <a:xfrm>
            <a:off x="0" y="663178"/>
            <a:ext cx="8839200" cy="42267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What are the risk factors for MTCT</a:t>
            </a:r>
            <a:endParaRPr/>
          </a:p>
          <a:p>
            <a:pPr indent="0" lvl="0" marL="0" marR="0" rtl="0" algn="ctr">
              <a:lnSpc>
                <a:spcPct val="100000"/>
              </a:lnSpc>
              <a:spcBef>
                <a:spcPts val="0"/>
              </a:spcBef>
              <a:spcAft>
                <a:spcPts val="0"/>
              </a:spcAft>
              <a:buNone/>
            </a:pPr>
            <a:r>
              <a:rPr b="1" i="0" lang="en-GB" sz="4000" u="none" cap="none" strike="noStrike">
                <a:solidFill>
                  <a:schemeClr val="dk1"/>
                </a:solidFill>
                <a:latin typeface="Calibri"/>
                <a:ea typeface="Calibri"/>
                <a:cs typeface="Calibri"/>
                <a:sym typeface="Calibri"/>
              </a:rPr>
              <a:t> during pregnancy, labour &amp; delivery and during breastfeeding?</a:t>
            </a:r>
            <a:endParaRPr/>
          </a:p>
        </p:txBody>
      </p:sp>
      <p:sp>
        <p:nvSpPr>
          <p:cNvPr id="532" name="Google Shape;532;p86"/>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6" name="Shape 536"/>
        <p:cNvGrpSpPr/>
        <p:nvPr/>
      </p:nvGrpSpPr>
      <p:grpSpPr>
        <a:xfrm>
          <a:off x="0" y="0"/>
          <a:ext cx="0" cy="0"/>
          <a:chOff x="0" y="0"/>
          <a:chExt cx="0" cy="0"/>
        </a:xfrm>
      </p:grpSpPr>
      <p:pic>
        <p:nvPicPr>
          <p:cNvPr id="537" name="Google Shape;537;p87"/>
          <p:cNvPicPr preferRelativeResize="0"/>
          <p:nvPr/>
        </p:nvPicPr>
        <p:blipFill rotWithShape="1">
          <a:blip r:embed="rId3">
            <a:alphaModFix/>
          </a:blip>
          <a:srcRect b="0" l="0" r="0" t="0"/>
          <a:stretch/>
        </p:blipFill>
        <p:spPr>
          <a:xfrm>
            <a:off x="77788" y="1177528"/>
            <a:ext cx="6757987" cy="3651646"/>
          </a:xfrm>
          <a:prstGeom prst="rect">
            <a:avLst/>
          </a:prstGeom>
          <a:noFill/>
          <a:ln>
            <a:noFill/>
          </a:ln>
        </p:spPr>
      </p:pic>
      <p:sp>
        <p:nvSpPr>
          <p:cNvPr id="538" name="Google Shape;538;p87"/>
          <p:cNvSpPr/>
          <p:nvPr/>
        </p:nvSpPr>
        <p:spPr>
          <a:xfrm>
            <a:off x="2362200" y="197644"/>
            <a:ext cx="43434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9" name="Google Shape;539;p87"/>
          <p:cNvSpPr txBox="1"/>
          <p:nvPr/>
        </p:nvSpPr>
        <p:spPr>
          <a:xfrm>
            <a:off x="2362200" y="228600"/>
            <a:ext cx="52578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PMTCT Trends</a:t>
            </a:r>
            <a:endParaRPr/>
          </a:p>
        </p:txBody>
      </p:sp>
      <p:sp>
        <p:nvSpPr>
          <p:cNvPr id="540" name="Google Shape;540;p87"/>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4" name="Shape 544"/>
        <p:cNvGrpSpPr/>
        <p:nvPr/>
      </p:nvGrpSpPr>
      <p:grpSpPr>
        <a:xfrm>
          <a:off x="0" y="0"/>
          <a:ext cx="0" cy="0"/>
          <a:chOff x="0" y="0"/>
          <a:chExt cx="0" cy="0"/>
        </a:xfrm>
      </p:grpSpPr>
      <p:sp>
        <p:nvSpPr>
          <p:cNvPr id="545" name="Google Shape;545;p88"/>
          <p:cNvSpPr txBox="1"/>
          <p:nvPr>
            <p:ph idx="1" type="body"/>
          </p:nvPr>
        </p:nvSpPr>
        <p:spPr>
          <a:xfrm>
            <a:off x="457200" y="1600200"/>
            <a:ext cx="8686800" cy="2057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4B74"/>
              </a:buClr>
              <a:buSzPts val="2800"/>
              <a:buFont typeface="Arial"/>
              <a:buChar char="•"/>
            </a:pPr>
            <a:r>
              <a:rPr lang="en-GB" sz="2800">
                <a:solidFill>
                  <a:srgbClr val="004B74"/>
                </a:solidFill>
                <a:latin typeface="Calibri"/>
                <a:ea typeface="Calibri"/>
                <a:cs typeface="Calibri"/>
                <a:sym typeface="Calibri"/>
              </a:rPr>
              <a:t>Option A:</a:t>
            </a:r>
            <a:endParaRPr/>
          </a:p>
          <a:p>
            <a:pPr indent="-285750" lvl="1" marL="742950" rtl="0" algn="l">
              <a:spcBef>
                <a:spcPts val="560"/>
              </a:spcBef>
              <a:spcAft>
                <a:spcPts val="0"/>
              </a:spcAft>
              <a:buClr>
                <a:srgbClr val="004B74"/>
              </a:buClr>
              <a:buSzPts val="2800"/>
              <a:buFont typeface="Calibri"/>
              <a:buChar char="–"/>
            </a:pPr>
            <a:r>
              <a:rPr lang="en-GB">
                <a:solidFill>
                  <a:srgbClr val="004B74"/>
                </a:solidFill>
                <a:latin typeface="Calibri"/>
                <a:ea typeface="Calibri"/>
                <a:cs typeface="Calibri"/>
                <a:sym typeface="Calibri"/>
              </a:rPr>
              <a:t>ANC: AZT from 14w</a:t>
            </a:r>
            <a:endParaRPr/>
          </a:p>
          <a:p>
            <a:pPr indent="-285750" lvl="1" marL="742950" rtl="0" algn="l">
              <a:spcBef>
                <a:spcPts val="560"/>
              </a:spcBef>
              <a:spcAft>
                <a:spcPts val="0"/>
              </a:spcAft>
              <a:buClr>
                <a:srgbClr val="004B74"/>
              </a:buClr>
              <a:buSzPts val="2800"/>
              <a:buFont typeface="Calibri"/>
              <a:buChar char="–"/>
            </a:pPr>
            <a:r>
              <a:rPr lang="en-GB">
                <a:solidFill>
                  <a:srgbClr val="004B74"/>
                </a:solidFill>
                <a:latin typeface="Calibri"/>
                <a:ea typeface="Calibri"/>
                <a:cs typeface="Calibri"/>
                <a:sym typeface="Calibri"/>
              </a:rPr>
              <a:t>Intrapartum:  AZT, sdNVP at birth </a:t>
            </a:r>
            <a:endParaRPr/>
          </a:p>
          <a:p>
            <a:pPr indent="0" lvl="1" marL="457200" rtl="0" algn="l">
              <a:spcBef>
                <a:spcPts val="560"/>
              </a:spcBef>
              <a:spcAft>
                <a:spcPts val="0"/>
              </a:spcAft>
              <a:buClr>
                <a:srgbClr val="004B74"/>
              </a:buClr>
              <a:buSzPts val="2800"/>
              <a:buFont typeface="Calibri"/>
              <a:buNone/>
            </a:pPr>
            <a:r>
              <a:rPr lang="en-GB">
                <a:solidFill>
                  <a:srgbClr val="004B74"/>
                </a:solidFill>
                <a:latin typeface="Calibri"/>
                <a:ea typeface="Calibri"/>
                <a:cs typeface="Calibri"/>
                <a:sym typeface="Calibri"/>
              </a:rPr>
              <a:t>   + cover of NVP tail</a:t>
            </a:r>
            <a:endParaRPr/>
          </a:p>
          <a:p>
            <a:pPr indent="-285750" lvl="1" marL="742950" rtl="0" algn="l">
              <a:spcBef>
                <a:spcPts val="560"/>
              </a:spcBef>
              <a:spcAft>
                <a:spcPts val="0"/>
              </a:spcAft>
              <a:buClr>
                <a:srgbClr val="004B74"/>
              </a:buClr>
              <a:buSzPts val="2800"/>
              <a:buFont typeface="Calibri"/>
              <a:buChar char="–"/>
            </a:pPr>
            <a:r>
              <a:rPr lang="en-GB">
                <a:solidFill>
                  <a:srgbClr val="004B74"/>
                </a:solidFill>
                <a:latin typeface="Calibri"/>
                <a:ea typeface="Calibri"/>
                <a:cs typeface="Calibri"/>
                <a:sym typeface="Calibri"/>
              </a:rPr>
              <a:t>Infant NVP 4-6w or cessation </a:t>
            </a:r>
            <a:endParaRPr/>
          </a:p>
          <a:p>
            <a:pPr indent="0" lvl="1" marL="457200" rtl="0" algn="l">
              <a:spcBef>
                <a:spcPts val="560"/>
              </a:spcBef>
              <a:spcAft>
                <a:spcPts val="0"/>
              </a:spcAft>
              <a:buClr>
                <a:srgbClr val="004B74"/>
              </a:buClr>
              <a:buSzPts val="2800"/>
              <a:buFont typeface="Calibri"/>
              <a:buNone/>
            </a:pPr>
            <a:r>
              <a:rPr lang="en-GB">
                <a:solidFill>
                  <a:srgbClr val="004B74"/>
                </a:solidFill>
                <a:latin typeface="Calibri"/>
                <a:ea typeface="Calibri"/>
                <a:cs typeface="Calibri"/>
                <a:sym typeface="Calibri"/>
              </a:rPr>
              <a:t>   breast-feeding if mom not on ART</a:t>
            </a:r>
            <a:endParaRPr/>
          </a:p>
          <a:p>
            <a:pPr indent="-139700" lvl="0" marL="342900" rtl="0" algn="l">
              <a:spcBef>
                <a:spcPts val="640"/>
              </a:spcBef>
              <a:spcAft>
                <a:spcPts val="0"/>
              </a:spcAft>
              <a:buClr>
                <a:schemeClr val="dk1"/>
              </a:buClr>
              <a:buSzPts val="3200"/>
              <a:buFont typeface="Arial"/>
              <a:buNone/>
            </a:pPr>
            <a:r>
              <a:t/>
            </a:r>
            <a:endParaRPr/>
          </a:p>
        </p:txBody>
      </p:sp>
      <p:sp>
        <p:nvSpPr>
          <p:cNvPr id="546" name="Google Shape;546;p88"/>
          <p:cNvSpPr/>
          <p:nvPr/>
        </p:nvSpPr>
        <p:spPr>
          <a:xfrm>
            <a:off x="762000" y="197644"/>
            <a:ext cx="75438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7" name="Google Shape;547;p88"/>
          <p:cNvSpPr txBox="1"/>
          <p:nvPr/>
        </p:nvSpPr>
        <p:spPr>
          <a:xfrm>
            <a:off x="685800" y="228600"/>
            <a:ext cx="86106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WHO programmatic update - 2012</a:t>
            </a:r>
            <a:endParaRPr/>
          </a:p>
        </p:txBody>
      </p:sp>
      <p:sp>
        <p:nvSpPr>
          <p:cNvPr id="548" name="Google Shape;548;p88"/>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pic>
        <p:nvPicPr>
          <p:cNvPr id="549" name="Google Shape;549;p88"/>
          <p:cNvPicPr preferRelativeResize="0"/>
          <p:nvPr/>
        </p:nvPicPr>
        <p:blipFill rotWithShape="1">
          <a:blip r:embed="rId3">
            <a:alphaModFix/>
          </a:blip>
          <a:srcRect b="0" l="0" r="0" t="0"/>
          <a:stretch/>
        </p:blipFill>
        <p:spPr>
          <a:xfrm>
            <a:off x="6172200" y="2514600"/>
            <a:ext cx="2209800" cy="205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3" name="Shape 553"/>
        <p:cNvGrpSpPr/>
        <p:nvPr/>
      </p:nvGrpSpPr>
      <p:grpSpPr>
        <a:xfrm>
          <a:off x="0" y="0"/>
          <a:ext cx="0" cy="0"/>
          <a:chOff x="0" y="0"/>
          <a:chExt cx="0" cy="0"/>
        </a:xfrm>
      </p:grpSpPr>
      <p:sp>
        <p:nvSpPr>
          <p:cNvPr id="554" name="Google Shape;554;p89"/>
          <p:cNvSpPr txBox="1"/>
          <p:nvPr>
            <p:ph idx="1" type="body"/>
          </p:nvPr>
        </p:nvSpPr>
        <p:spPr>
          <a:xfrm>
            <a:off x="457200" y="1583531"/>
            <a:ext cx="8686800" cy="235981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4B74"/>
              </a:buClr>
              <a:buSzPts val="2800"/>
              <a:buFont typeface="Arial"/>
              <a:buChar char="•"/>
            </a:pPr>
            <a:r>
              <a:rPr lang="en-GB" sz="2800">
                <a:solidFill>
                  <a:srgbClr val="004B74"/>
                </a:solidFill>
                <a:latin typeface="Calibri"/>
                <a:ea typeface="Calibri"/>
                <a:cs typeface="Calibri"/>
                <a:sym typeface="Calibri"/>
              </a:rPr>
              <a:t>Option B</a:t>
            </a:r>
            <a:endParaRPr/>
          </a:p>
          <a:p>
            <a:pPr indent="-285750" lvl="1" marL="742950" rtl="0" algn="l">
              <a:spcBef>
                <a:spcPts val="560"/>
              </a:spcBef>
              <a:spcAft>
                <a:spcPts val="0"/>
              </a:spcAft>
              <a:buClr>
                <a:srgbClr val="004B74"/>
              </a:buClr>
              <a:buSzPts val="2800"/>
              <a:buFont typeface="Calibri"/>
              <a:buChar char="–"/>
            </a:pPr>
            <a:r>
              <a:rPr lang="en-GB">
                <a:solidFill>
                  <a:srgbClr val="004B74"/>
                </a:solidFill>
                <a:latin typeface="Calibri"/>
                <a:ea typeface="Calibri"/>
                <a:cs typeface="Calibri"/>
                <a:sym typeface="Calibri"/>
              </a:rPr>
              <a:t>ART from 14w until cessation of breast-feeding</a:t>
            </a:r>
            <a:endParaRPr/>
          </a:p>
          <a:p>
            <a:pPr indent="-285750" lvl="1" marL="742950" rtl="0" algn="l">
              <a:spcBef>
                <a:spcPts val="560"/>
              </a:spcBef>
              <a:spcAft>
                <a:spcPts val="0"/>
              </a:spcAft>
              <a:buClr>
                <a:srgbClr val="004B74"/>
              </a:buClr>
              <a:buSzPts val="2800"/>
              <a:buFont typeface="Calibri"/>
              <a:buChar char="–"/>
            </a:pPr>
            <a:r>
              <a:rPr lang="en-GB">
                <a:solidFill>
                  <a:srgbClr val="004B74"/>
                </a:solidFill>
                <a:latin typeface="Calibri"/>
                <a:ea typeface="Calibri"/>
                <a:cs typeface="Calibri"/>
                <a:sym typeface="Calibri"/>
              </a:rPr>
              <a:t>Infant NVP 4-6w</a:t>
            </a:r>
            <a:endParaRPr/>
          </a:p>
          <a:p>
            <a:pPr indent="-342900" lvl="0" marL="342900" rtl="0" algn="l">
              <a:spcBef>
                <a:spcPts val="560"/>
              </a:spcBef>
              <a:spcAft>
                <a:spcPts val="0"/>
              </a:spcAft>
              <a:buClr>
                <a:srgbClr val="004B74"/>
              </a:buClr>
              <a:buSzPts val="2800"/>
              <a:buFont typeface="Arial"/>
              <a:buChar char="•"/>
            </a:pPr>
            <a:r>
              <a:rPr lang="en-GB" sz="2800">
                <a:solidFill>
                  <a:srgbClr val="004B74"/>
                </a:solidFill>
                <a:latin typeface="Calibri"/>
                <a:ea typeface="Calibri"/>
                <a:cs typeface="Calibri"/>
                <a:sym typeface="Calibri"/>
              </a:rPr>
              <a:t>Option B+</a:t>
            </a:r>
            <a:endParaRPr/>
          </a:p>
          <a:p>
            <a:pPr indent="-285750" lvl="1" marL="742950" rtl="0" algn="l">
              <a:spcBef>
                <a:spcPts val="560"/>
              </a:spcBef>
              <a:spcAft>
                <a:spcPts val="0"/>
              </a:spcAft>
              <a:buClr>
                <a:srgbClr val="004B74"/>
              </a:buClr>
              <a:buSzPts val="2800"/>
              <a:buFont typeface="Calibri"/>
              <a:buChar char="–"/>
            </a:pPr>
            <a:r>
              <a:rPr lang="en-GB">
                <a:solidFill>
                  <a:srgbClr val="004B74"/>
                </a:solidFill>
                <a:latin typeface="Calibri"/>
                <a:ea typeface="Calibri"/>
                <a:cs typeface="Calibri"/>
                <a:sym typeface="Calibri"/>
              </a:rPr>
              <a:t>Lifelong ART</a:t>
            </a:r>
            <a:endParaRPr/>
          </a:p>
          <a:p>
            <a:pPr indent="-285750" lvl="1" marL="742950" rtl="0" algn="l">
              <a:spcBef>
                <a:spcPts val="560"/>
              </a:spcBef>
              <a:spcAft>
                <a:spcPts val="0"/>
              </a:spcAft>
              <a:buClr>
                <a:srgbClr val="004B74"/>
              </a:buClr>
              <a:buSzPts val="2800"/>
              <a:buFont typeface="Calibri"/>
              <a:buChar char="–"/>
            </a:pPr>
            <a:r>
              <a:rPr lang="en-GB">
                <a:solidFill>
                  <a:srgbClr val="004B74"/>
                </a:solidFill>
                <a:latin typeface="Calibri"/>
                <a:ea typeface="Calibri"/>
                <a:cs typeface="Calibri"/>
                <a:sym typeface="Calibri"/>
              </a:rPr>
              <a:t>Infant NVP 4-6w</a:t>
            </a:r>
            <a:endParaRPr/>
          </a:p>
          <a:p>
            <a:pPr indent="-139700" lvl="0" marL="342900" rtl="0" algn="l">
              <a:spcBef>
                <a:spcPts val="640"/>
              </a:spcBef>
              <a:spcAft>
                <a:spcPts val="0"/>
              </a:spcAft>
              <a:buClr>
                <a:schemeClr val="dk1"/>
              </a:buClr>
              <a:buSzPts val="3200"/>
              <a:buFont typeface="Arial"/>
              <a:buNone/>
            </a:pPr>
            <a:r>
              <a:t/>
            </a:r>
            <a:endParaRPr/>
          </a:p>
        </p:txBody>
      </p:sp>
      <p:pic>
        <p:nvPicPr>
          <p:cNvPr id="555" name="Google Shape;555;p89"/>
          <p:cNvPicPr preferRelativeResize="0"/>
          <p:nvPr/>
        </p:nvPicPr>
        <p:blipFill rotWithShape="1">
          <a:blip r:embed="rId3">
            <a:alphaModFix/>
          </a:blip>
          <a:srcRect b="0" l="0" r="0" t="0"/>
          <a:stretch/>
        </p:blipFill>
        <p:spPr>
          <a:xfrm>
            <a:off x="6172200" y="2514600"/>
            <a:ext cx="2209800" cy="2057400"/>
          </a:xfrm>
          <a:prstGeom prst="rect">
            <a:avLst/>
          </a:prstGeom>
          <a:noFill/>
          <a:ln>
            <a:noFill/>
          </a:ln>
        </p:spPr>
      </p:pic>
      <p:sp>
        <p:nvSpPr>
          <p:cNvPr id="556" name="Google Shape;556;p89"/>
          <p:cNvSpPr/>
          <p:nvPr/>
        </p:nvSpPr>
        <p:spPr>
          <a:xfrm>
            <a:off x="762000" y="197644"/>
            <a:ext cx="75438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7" name="Google Shape;557;p89"/>
          <p:cNvSpPr txBox="1"/>
          <p:nvPr/>
        </p:nvSpPr>
        <p:spPr>
          <a:xfrm>
            <a:off x="685800" y="228600"/>
            <a:ext cx="86106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WHO programmatic update - 2012</a:t>
            </a:r>
            <a:endParaRPr/>
          </a:p>
        </p:txBody>
      </p:sp>
      <p:sp>
        <p:nvSpPr>
          <p:cNvPr id="558" name="Google Shape;558;p89"/>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Font typeface="Arial"/>
              <a:buNone/>
            </a:pPr>
            <a:r>
              <a:t/>
            </a:r>
            <a:endParaRPr/>
          </a:p>
        </p:txBody>
      </p:sp>
      <p:pic>
        <p:nvPicPr>
          <p:cNvPr id="565" name="Google Shape;565;p90"/>
          <p:cNvPicPr preferRelativeResize="0"/>
          <p:nvPr/>
        </p:nvPicPr>
        <p:blipFill rotWithShape="1">
          <a:blip r:embed="rId3">
            <a:alphaModFix/>
          </a:blip>
          <a:srcRect b="0" l="0" r="0" t="0"/>
          <a:stretch/>
        </p:blipFill>
        <p:spPr>
          <a:xfrm>
            <a:off x="304800" y="1131094"/>
            <a:ext cx="6400800" cy="3684985"/>
          </a:xfrm>
          <a:prstGeom prst="rect">
            <a:avLst/>
          </a:prstGeom>
          <a:noFill/>
          <a:ln>
            <a:noFill/>
          </a:ln>
        </p:spPr>
      </p:pic>
      <p:sp>
        <p:nvSpPr>
          <p:cNvPr id="566" name="Google Shape;566;p90"/>
          <p:cNvSpPr/>
          <p:nvPr/>
        </p:nvSpPr>
        <p:spPr>
          <a:xfrm>
            <a:off x="228600" y="197644"/>
            <a:ext cx="8610600" cy="920353"/>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7" name="Google Shape;567;p90"/>
          <p:cNvSpPr txBox="1"/>
          <p:nvPr/>
        </p:nvSpPr>
        <p:spPr>
          <a:xfrm>
            <a:off x="0" y="434578"/>
            <a:ext cx="8839200" cy="42267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Antiretroviral treatment and the chance can be less than 1 child out of 100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1" name="Shape 571"/>
        <p:cNvGrpSpPr/>
        <p:nvPr/>
      </p:nvGrpSpPr>
      <p:grpSpPr>
        <a:xfrm>
          <a:off x="0" y="0"/>
          <a:ext cx="0" cy="0"/>
          <a:chOff x="0" y="0"/>
          <a:chExt cx="0" cy="0"/>
        </a:xfrm>
      </p:grpSpPr>
      <p:graphicFrame>
        <p:nvGraphicFramePr>
          <p:cNvPr id="572" name="Google Shape;572;p91"/>
          <p:cNvGraphicFramePr/>
          <p:nvPr/>
        </p:nvGraphicFramePr>
        <p:xfrm>
          <a:off x="457200" y="1612106"/>
          <a:ext cx="3000000" cy="3000000"/>
        </p:xfrm>
        <a:graphic>
          <a:graphicData uri="http://schemas.openxmlformats.org/drawingml/2006/table">
            <a:tbl>
              <a:tblPr bandRow="1" firstRow="1">
                <a:noFill/>
                <a:tableStyleId>{1B07EA9A-A7EE-476C-9B64-5C284BE17986}</a:tableStyleId>
              </a:tblPr>
              <a:tblGrid>
                <a:gridCol w="2743200"/>
                <a:gridCol w="2743200"/>
                <a:gridCol w="2743200"/>
              </a:tblGrid>
              <a:tr h="708500">
                <a:tc>
                  <a:txBody>
                    <a:bodyPr/>
                    <a:lstStyle/>
                    <a:p>
                      <a:pPr indent="0" lvl="0" marL="0" marR="0" rtl="0" algn="l">
                        <a:spcBef>
                          <a:spcPts val="0"/>
                        </a:spcBef>
                        <a:spcAft>
                          <a:spcPts val="0"/>
                        </a:spcAft>
                        <a:buNone/>
                      </a:pPr>
                      <a:r>
                        <a:rPr lang="en-GB" sz="2100" u="none" cap="none" strike="noStrike">
                          <a:solidFill>
                            <a:srgbClr val="004B74"/>
                          </a:solidFill>
                          <a:latin typeface="Calibri"/>
                          <a:ea typeface="Calibri"/>
                          <a:cs typeface="Calibri"/>
                          <a:sym typeface="Calibri"/>
                        </a:rPr>
                        <a:t>Regimen (mother)</a:t>
                      </a:r>
                      <a:endParaRPr sz="2100">
                        <a:solidFill>
                          <a:srgbClr val="004B74"/>
                        </a:solidFill>
                        <a:latin typeface="Calibri"/>
                        <a:ea typeface="Calibri"/>
                        <a:cs typeface="Calibri"/>
                        <a:sym typeface="Calibri"/>
                      </a:endParaRPr>
                    </a:p>
                  </a:txBody>
                  <a:tcPr marT="34250" marB="34250" marR="91450" marL="91450">
                    <a:lnR cap="flat" cmpd="sng" w="12700">
                      <a:solidFill>
                        <a:schemeClr val="lt2"/>
                      </a:solidFill>
                      <a:prstDash val="solid"/>
                      <a:round/>
                      <a:headEnd len="sm" w="sm" type="none"/>
                      <a:tailEnd len="sm" w="sm" type="none"/>
                    </a:lnR>
                    <a:lnB cap="flat" cmpd="sng" w="12700">
                      <a:solidFill>
                        <a:schemeClr val="lt2"/>
                      </a:solidFill>
                      <a:prstDash val="solid"/>
                      <a:round/>
                      <a:headEnd len="sm" w="sm" type="none"/>
                      <a:tailEnd len="sm" w="sm" type="none"/>
                    </a:lnB>
                  </a:tcPr>
                </a:tc>
                <a:tc>
                  <a:txBody>
                    <a:bodyPr/>
                    <a:lstStyle/>
                    <a:p>
                      <a:pPr indent="0" lvl="0" marL="0" marR="0" rtl="0" algn="l">
                        <a:spcBef>
                          <a:spcPts val="0"/>
                        </a:spcBef>
                        <a:spcAft>
                          <a:spcPts val="0"/>
                        </a:spcAft>
                        <a:buNone/>
                      </a:pPr>
                      <a:r>
                        <a:rPr lang="en-GB" sz="2100">
                          <a:solidFill>
                            <a:srgbClr val="004B74"/>
                          </a:solidFill>
                          <a:latin typeface="Calibri"/>
                          <a:ea typeface="Calibri"/>
                          <a:cs typeface="Calibri"/>
                          <a:sym typeface="Calibri"/>
                        </a:rPr>
                        <a:t>Infant feeding</a:t>
                      </a:r>
                      <a:endParaRPr sz="1100"/>
                    </a:p>
                  </a:txBody>
                  <a:tcPr marT="34250" marB="34250" marR="91450" marL="9145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B cap="flat" cmpd="sng" w="12700">
                      <a:solidFill>
                        <a:schemeClr val="lt2"/>
                      </a:solidFill>
                      <a:prstDash val="solid"/>
                      <a:round/>
                      <a:headEnd len="sm" w="sm" type="none"/>
                      <a:tailEnd len="sm" w="sm" type="none"/>
                    </a:lnB>
                  </a:tcPr>
                </a:tc>
                <a:tc>
                  <a:txBody>
                    <a:bodyPr/>
                    <a:lstStyle/>
                    <a:p>
                      <a:pPr indent="0" lvl="0" marL="0" marR="0" rtl="0" algn="l">
                        <a:spcBef>
                          <a:spcPts val="0"/>
                        </a:spcBef>
                        <a:spcAft>
                          <a:spcPts val="0"/>
                        </a:spcAft>
                        <a:buNone/>
                      </a:pPr>
                      <a:r>
                        <a:rPr lang="en-GB" sz="2100">
                          <a:solidFill>
                            <a:srgbClr val="004B74"/>
                          </a:solidFill>
                          <a:latin typeface="Calibri"/>
                          <a:ea typeface="Calibri"/>
                          <a:cs typeface="Calibri"/>
                          <a:sym typeface="Calibri"/>
                        </a:rPr>
                        <a:t>Transmission rate</a:t>
                      </a:r>
                      <a:endParaRPr sz="1100"/>
                    </a:p>
                  </a:txBody>
                  <a:tcPr marT="34250" marB="34250" marR="91450" marL="91450">
                    <a:lnL cap="flat" cmpd="sng" w="12700">
                      <a:solidFill>
                        <a:schemeClr val="lt2"/>
                      </a:solidFill>
                      <a:prstDash val="solid"/>
                      <a:round/>
                      <a:headEnd len="sm" w="sm" type="none"/>
                      <a:tailEnd len="sm" w="sm" type="none"/>
                    </a:lnL>
                    <a:lnB cap="flat" cmpd="sng" w="12700">
                      <a:solidFill>
                        <a:schemeClr val="lt2"/>
                      </a:solidFill>
                      <a:prstDash val="solid"/>
                      <a:round/>
                      <a:headEnd len="sm" w="sm" type="none"/>
                      <a:tailEnd len="sm" w="sm" type="none"/>
                    </a:lnB>
                  </a:tcPr>
                </a:tc>
              </a:tr>
              <a:tr h="708500">
                <a:tc>
                  <a:txBody>
                    <a:bodyPr/>
                    <a:lstStyle/>
                    <a:p>
                      <a:pPr indent="0" lvl="0" marL="0" marR="0" rtl="0" algn="l">
                        <a:spcBef>
                          <a:spcPts val="0"/>
                        </a:spcBef>
                        <a:spcAft>
                          <a:spcPts val="0"/>
                        </a:spcAft>
                        <a:buNone/>
                      </a:pPr>
                      <a:r>
                        <a:rPr lang="en-GB" sz="2100">
                          <a:solidFill>
                            <a:srgbClr val="004B74"/>
                          </a:solidFill>
                          <a:latin typeface="Calibri"/>
                          <a:ea typeface="Calibri"/>
                          <a:cs typeface="Calibri"/>
                          <a:sym typeface="Calibri"/>
                        </a:rPr>
                        <a:t>HAART</a:t>
                      </a:r>
                      <a:endParaRPr sz="2100">
                        <a:solidFill>
                          <a:srgbClr val="004B74"/>
                        </a:solidFill>
                        <a:latin typeface="Calibri"/>
                        <a:ea typeface="Calibri"/>
                        <a:cs typeface="Calibri"/>
                        <a:sym typeface="Calibri"/>
                      </a:endParaRPr>
                    </a:p>
                  </a:txBody>
                  <a:tcPr marT="34250" marB="34250" marR="91450" marL="91450">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marR="0" rtl="0" algn="l">
                        <a:spcBef>
                          <a:spcPts val="0"/>
                        </a:spcBef>
                        <a:spcAft>
                          <a:spcPts val="0"/>
                        </a:spcAft>
                        <a:buNone/>
                      </a:pPr>
                      <a:r>
                        <a:rPr lang="en-GB" sz="2100">
                          <a:solidFill>
                            <a:srgbClr val="004B74"/>
                          </a:solidFill>
                          <a:latin typeface="Calibri"/>
                          <a:ea typeface="Calibri"/>
                          <a:cs typeface="Calibri"/>
                          <a:sym typeface="Calibri"/>
                        </a:rPr>
                        <a:t>Breast feeding</a:t>
                      </a:r>
                      <a:endParaRPr sz="2100">
                        <a:solidFill>
                          <a:srgbClr val="004B74"/>
                        </a:solidFill>
                        <a:latin typeface="Calibri"/>
                        <a:ea typeface="Calibri"/>
                        <a:cs typeface="Calibri"/>
                        <a:sym typeface="Calibri"/>
                      </a:endParaRPr>
                    </a:p>
                  </a:txBody>
                  <a:tcPr marT="34250" marB="34250" marR="91450" marL="9145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marR="0" rtl="0" algn="l">
                        <a:spcBef>
                          <a:spcPts val="0"/>
                        </a:spcBef>
                        <a:spcAft>
                          <a:spcPts val="0"/>
                        </a:spcAft>
                        <a:buNone/>
                      </a:pPr>
                      <a:r>
                        <a:rPr lang="en-GB" sz="2100">
                          <a:solidFill>
                            <a:srgbClr val="004B74"/>
                          </a:solidFill>
                          <a:latin typeface="Calibri"/>
                          <a:ea typeface="Calibri"/>
                          <a:cs typeface="Calibri"/>
                          <a:sym typeface="Calibri"/>
                        </a:rPr>
                        <a:t>&lt;1</a:t>
                      </a:r>
                      <a:r>
                        <a:rPr lang="en-GB" sz="2100">
                          <a:solidFill>
                            <a:srgbClr val="004B74"/>
                          </a:solidFill>
                          <a:latin typeface="Calibri"/>
                          <a:ea typeface="Calibri"/>
                          <a:cs typeface="Calibri"/>
                          <a:sym typeface="Calibri"/>
                        </a:rPr>
                        <a:t> </a:t>
                      </a:r>
                      <a:r>
                        <a:rPr lang="en-GB" sz="2100">
                          <a:solidFill>
                            <a:srgbClr val="004B74"/>
                          </a:solidFill>
                          <a:latin typeface="Calibri"/>
                          <a:ea typeface="Calibri"/>
                          <a:cs typeface="Calibri"/>
                          <a:sym typeface="Calibri"/>
                        </a:rPr>
                        <a:t>% if VL suppressed</a:t>
                      </a:r>
                      <a:endParaRPr sz="1100"/>
                    </a:p>
                  </a:txBody>
                  <a:tcPr marT="34250" marB="34250" marR="91450" marL="91450">
                    <a:lnL cap="flat" cmpd="sng" w="12700">
                      <a:solidFill>
                        <a:schemeClr val="lt2"/>
                      </a:solidFill>
                      <a:prstDash val="solid"/>
                      <a:round/>
                      <a:headEnd len="sm" w="sm" type="none"/>
                      <a:tailEnd len="sm" w="sm" type="none"/>
                    </a:lnL>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1028500">
                <a:tc>
                  <a:txBody>
                    <a:bodyPr/>
                    <a:lstStyle/>
                    <a:p>
                      <a:pPr indent="0" lvl="0" marL="0" marR="0" rtl="0" algn="l">
                        <a:spcBef>
                          <a:spcPts val="0"/>
                        </a:spcBef>
                        <a:spcAft>
                          <a:spcPts val="0"/>
                        </a:spcAft>
                        <a:buNone/>
                      </a:pPr>
                      <a:r>
                        <a:rPr lang="en-GB" sz="2100">
                          <a:solidFill>
                            <a:srgbClr val="004B74"/>
                          </a:solidFill>
                          <a:latin typeface="Calibri"/>
                          <a:ea typeface="Calibri"/>
                          <a:cs typeface="Calibri"/>
                          <a:sym typeface="Calibri"/>
                        </a:rPr>
                        <a:t>PMTCT - AZT</a:t>
                      </a:r>
                      <a:endParaRPr sz="1100"/>
                    </a:p>
                  </a:txBody>
                  <a:tcPr marT="34250" marB="34250" marR="91450" marL="91450">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tcPr>
                </a:tc>
                <a:tc>
                  <a:txBody>
                    <a:bodyPr/>
                    <a:lstStyle/>
                    <a:p>
                      <a:pPr indent="0" lvl="0" marL="0" marR="0" rtl="0" algn="l">
                        <a:spcBef>
                          <a:spcPts val="0"/>
                        </a:spcBef>
                        <a:spcAft>
                          <a:spcPts val="0"/>
                        </a:spcAft>
                        <a:buNone/>
                      </a:pPr>
                      <a:r>
                        <a:rPr lang="en-GB" sz="2100">
                          <a:solidFill>
                            <a:srgbClr val="004B74"/>
                          </a:solidFill>
                          <a:latin typeface="Calibri"/>
                          <a:ea typeface="Calibri"/>
                          <a:cs typeface="Calibri"/>
                          <a:sym typeface="Calibri"/>
                        </a:rPr>
                        <a:t>Breast feeding</a:t>
                      </a:r>
                      <a:endParaRPr sz="1100"/>
                    </a:p>
                  </a:txBody>
                  <a:tcPr marT="34250" marB="34250" marR="91450" marL="9145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tcPr>
                </a:tc>
                <a:tc>
                  <a:txBody>
                    <a:bodyPr/>
                    <a:lstStyle/>
                    <a:p>
                      <a:pPr indent="0" lvl="0" marL="0" marR="0" rtl="0" algn="l">
                        <a:spcBef>
                          <a:spcPts val="0"/>
                        </a:spcBef>
                        <a:spcAft>
                          <a:spcPts val="0"/>
                        </a:spcAft>
                        <a:buNone/>
                      </a:pPr>
                      <a:r>
                        <a:rPr lang="en-GB" sz="2100">
                          <a:solidFill>
                            <a:srgbClr val="004B74"/>
                          </a:solidFill>
                          <a:latin typeface="Calibri"/>
                          <a:ea typeface="Calibri"/>
                          <a:cs typeface="Calibri"/>
                          <a:sym typeface="Calibri"/>
                        </a:rPr>
                        <a:t>AT BIRTH 2.2%</a:t>
                      </a:r>
                      <a:endParaRPr sz="1100"/>
                    </a:p>
                    <a:p>
                      <a:pPr indent="0" lvl="0" marL="0" marR="0" rtl="0" algn="l">
                        <a:spcBef>
                          <a:spcPts val="0"/>
                        </a:spcBef>
                        <a:spcAft>
                          <a:spcPts val="0"/>
                        </a:spcAft>
                        <a:buNone/>
                      </a:pPr>
                      <a:r>
                        <a:rPr lang="en-GB" sz="2100">
                          <a:solidFill>
                            <a:srgbClr val="004B74"/>
                          </a:solidFill>
                          <a:latin typeface="Calibri"/>
                          <a:ea typeface="Calibri"/>
                          <a:cs typeface="Calibri"/>
                          <a:sym typeface="Calibri"/>
                        </a:rPr>
                        <a:t>AT 18 months -13.9%</a:t>
                      </a:r>
                      <a:endParaRPr sz="2100">
                        <a:solidFill>
                          <a:srgbClr val="004B74"/>
                        </a:solidFill>
                        <a:latin typeface="Calibri"/>
                        <a:ea typeface="Calibri"/>
                        <a:cs typeface="Calibri"/>
                        <a:sym typeface="Calibri"/>
                      </a:endParaRPr>
                    </a:p>
                  </a:txBody>
                  <a:tcPr marT="34250" marB="34250" marR="91450" marL="91450">
                    <a:lnL cap="flat" cmpd="sng" w="12700">
                      <a:solidFill>
                        <a:schemeClr val="lt2"/>
                      </a:solidFill>
                      <a:prstDash val="solid"/>
                      <a:round/>
                      <a:headEnd len="sm" w="sm" type="none"/>
                      <a:tailEnd len="sm" w="sm" type="none"/>
                    </a:lnL>
                    <a:lnT cap="flat" cmpd="sng" w="12700">
                      <a:solidFill>
                        <a:schemeClr val="lt2"/>
                      </a:solidFill>
                      <a:prstDash val="solid"/>
                      <a:round/>
                      <a:headEnd len="sm" w="sm" type="none"/>
                      <a:tailEnd len="sm" w="sm" type="none"/>
                    </a:lnT>
                  </a:tcPr>
                </a:tc>
              </a:tr>
            </a:tbl>
          </a:graphicData>
        </a:graphic>
      </p:graphicFrame>
      <p:sp>
        <p:nvSpPr>
          <p:cNvPr id="573" name="Google Shape;573;p91"/>
          <p:cNvSpPr/>
          <p:nvPr/>
        </p:nvSpPr>
        <p:spPr>
          <a:xfrm>
            <a:off x="3505200" y="197644"/>
            <a:ext cx="28194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4" name="Google Shape;574;p91"/>
          <p:cNvSpPr txBox="1"/>
          <p:nvPr/>
        </p:nvSpPr>
        <p:spPr>
          <a:xfrm>
            <a:off x="3505200" y="285750"/>
            <a:ext cx="3200400" cy="39528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PMTCT risk</a:t>
            </a:r>
            <a:endParaRPr/>
          </a:p>
        </p:txBody>
      </p:sp>
      <p:sp>
        <p:nvSpPr>
          <p:cNvPr id="575" name="Google Shape;575;p91"/>
          <p:cNvSpPr/>
          <p:nvPr/>
        </p:nvSpPr>
        <p:spPr>
          <a:xfrm>
            <a:off x="457200" y="1600200"/>
            <a:ext cx="8229600" cy="2457450"/>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6" name="Google Shape;576;p91"/>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3" name="Shape 403"/>
        <p:cNvGrpSpPr/>
        <p:nvPr/>
      </p:nvGrpSpPr>
      <p:grpSpPr>
        <a:xfrm>
          <a:off x="0" y="0"/>
          <a:ext cx="0" cy="0"/>
          <a:chOff x="0" y="0"/>
          <a:chExt cx="0" cy="0"/>
        </a:xfrm>
      </p:grpSpPr>
      <p:pic>
        <p:nvPicPr>
          <p:cNvPr id="404" name="Google Shape;404;p74"/>
          <p:cNvPicPr preferRelativeResize="0"/>
          <p:nvPr/>
        </p:nvPicPr>
        <p:blipFill rotWithShape="1">
          <a:blip r:embed="rId3">
            <a:alphaModFix/>
          </a:blip>
          <a:srcRect b="0" l="0" r="0" t="0"/>
          <a:stretch/>
        </p:blipFill>
        <p:spPr>
          <a:xfrm>
            <a:off x="628650" y="742950"/>
            <a:ext cx="7372350" cy="4373166"/>
          </a:xfrm>
          <a:prstGeom prst="rect">
            <a:avLst/>
          </a:prstGeom>
          <a:noFill/>
          <a:ln>
            <a:noFill/>
          </a:ln>
        </p:spPr>
      </p:pic>
      <p:sp>
        <p:nvSpPr>
          <p:cNvPr id="405" name="Google Shape;405;p74"/>
          <p:cNvSpPr txBox="1"/>
          <p:nvPr>
            <p:ph idx="1" type="body"/>
          </p:nvPr>
        </p:nvSpPr>
        <p:spPr>
          <a:xfrm>
            <a:off x="0" y="4343400"/>
            <a:ext cx="6248400" cy="514350"/>
          </a:xfrm>
          <a:prstGeom prst="rect">
            <a:avLst/>
          </a:prstGeom>
          <a:noFill/>
          <a:ln>
            <a:noFill/>
          </a:ln>
        </p:spPr>
        <p:txBody>
          <a:bodyPr anchorCtr="0" anchor="t" bIns="45700" lIns="91425" spcFirstLastPara="1" rIns="91425" wrap="square" tIns="45700">
            <a:noAutofit/>
          </a:bodyPr>
          <a:lstStyle/>
          <a:p>
            <a:pPr indent="0" lvl="1" marL="400050" rtl="0" algn="l">
              <a:spcBef>
                <a:spcPts val="0"/>
              </a:spcBef>
              <a:spcAft>
                <a:spcPts val="0"/>
              </a:spcAft>
              <a:buClr>
                <a:schemeClr val="dk1"/>
              </a:buClr>
              <a:buSzPts val="1400"/>
              <a:buFont typeface="Calibri"/>
              <a:buNone/>
            </a:pPr>
            <a:r>
              <a:rPr lang="en-GB" sz="1400">
                <a:latin typeface="Calibri"/>
                <a:ea typeface="Calibri"/>
                <a:cs typeface="Calibri"/>
                <a:sym typeface="Calibri"/>
              </a:rPr>
              <a:t>2012 National Antenatal Sentinel HIV &amp; Herpes Simplex Type-2  Prevalence Survey in South Africa  </a:t>
            </a:r>
            <a:endParaRPr/>
          </a:p>
          <a:p>
            <a:pPr indent="-133350" lvl="1" marL="742950" rtl="0" algn="l">
              <a:spcBef>
                <a:spcPts val="480"/>
              </a:spcBef>
              <a:spcAft>
                <a:spcPts val="0"/>
              </a:spcAft>
              <a:buClr>
                <a:schemeClr val="dk1"/>
              </a:buClr>
              <a:buSzPts val="2400"/>
              <a:buFont typeface="Arial"/>
              <a:buNone/>
            </a:pPr>
            <a:r>
              <a:t/>
            </a:r>
            <a:endParaRPr sz="2400">
              <a:latin typeface="Calibri"/>
              <a:ea typeface="Calibri"/>
              <a:cs typeface="Calibri"/>
              <a:sym typeface="Calibri"/>
            </a:endParaRPr>
          </a:p>
          <a:p>
            <a:pPr indent="-107950" lvl="1" marL="742950" rtl="0" algn="l">
              <a:spcBef>
                <a:spcPts val="560"/>
              </a:spcBef>
              <a:spcAft>
                <a:spcPts val="0"/>
              </a:spcAft>
              <a:buClr>
                <a:schemeClr val="dk1"/>
              </a:buClr>
              <a:buSzPts val="2800"/>
              <a:buFont typeface="Arial"/>
              <a:buNone/>
            </a:pPr>
            <a:r>
              <a:t/>
            </a:r>
            <a:endParaRPr/>
          </a:p>
          <a:p>
            <a:pPr indent="-139700" lvl="0" marL="342900" rtl="0" algn="l">
              <a:spcBef>
                <a:spcPts val="640"/>
              </a:spcBef>
              <a:spcAft>
                <a:spcPts val="0"/>
              </a:spcAft>
              <a:buClr>
                <a:schemeClr val="dk1"/>
              </a:buClr>
              <a:buSzPts val="3200"/>
              <a:buFont typeface="Arial"/>
              <a:buNone/>
            </a:pPr>
            <a:r>
              <a:t/>
            </a:r>
            <a:endParaRPr/>
          </a:p>
        </p:txBody>
      </p:sp>
      <p:sp>
        <p:nvSpPr>
          <p:cNvPr id="406" name="Google Shape;406;p74"/>
          <p:cNvSpPr txBox="1"/>
          <p:nvPr/>
        </p:nvSpPr>
        <p:spPr>
          <a:xfrm>
            <a:off x="7483475" y="400050"/>
            <a:ext cx="1660525" cy="4845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3600" u="none" cap="none" strike="noStrike">
                <a:solidFill>
                  <a:srgbClr val="004B74"/>
                </a:solidFill>
                <a:latin typeface="Arial"/>
                <a:ea typeface="Arial"/>
                <a:cs typeface="Arial"/>
                <a:sym typeface="Arial"/>
              </a:rPr>
              <a:t>29.5%</a:t>
            </a:r>
            <a:endParaRPr/>
          </a:p>
        </p:txBody>
      </p:sp>
      <p:sp>
        <p:nvSpPr>
          <p:cNvPr id="407" name="Google Shape;407;p74"/>
          <p:cNvSpPr/>
          <p:nvPr/>
        </p:nvSpPr>
        <p:spPr>
          <a:xfrm>
            <a:off x="967345" y="198238"/>
            <a:ext cx="6553200" cy="483394"/>
          </a:xfrm>
          <a:prstGeom prst="roundRect">
            <a:avLst>
              <a:gd fmla="val 16667" name="adj"/>
            </a:avLst>
          </a:prstGeom>
          <a:solidFill>
            <a:schemeClr val="accent1"/>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n-GB" sz="2800" u="none" cap="none" strike="noStrike">
                <a:solidFill>
                  <a:schemeClr val="dk1"/>
                </a:solidFill>
                <a:latin typeface="Arial"/>
                <a:ea typeface="Arial"/>
                <a:cs typeface="Arial"/>
                <a:sym typeface="Arial"/>
              </a:rPr>
              <a:t>Epidemiology of HIV in South Africa</a:t>
            </a:r>
            <a:endParaRPr b="1" i="0" sz="2800" u="none" cap="none" strike="noStrike">
              <a:solidFill>
                <a:schemeClr val="dk1"/>
              </a:solidFill>
              <a:latin typeface="Arial"/>
              <a:ea typeface="Arial"/>
              <a:cs typeface="Arial"/>
              <a:sym typeface="Arial"/>
            </a:endParaRPr>
          </a:p>
        </p:txBody>
      </p:sp>
      <p:sp>
        <p:nvSpPr>
          <p:cNvPr id="408" name="Google Shape;408;p74"/>
          <p:cNvSpPr txBox="1"/>
          <p:nvPr/>
        </p:nvSpPr>
        <p:spPr>
          <a:xfrm>
            <a:off x="2057400" y="228600"/>
            <a:ext cx="57150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4000" u="none" cap="none" strike="noStrike">
              <a:solidFill>
                <a:srgbClr val="0033CC"/>
              </a:solidFill>
              <a:latin typeface="Calibri"/>
              <a:ea typeface="Calibri"/>
              <a:cs typeface="Calibri"/>
              <a:sym typeface="Calibri"/>
            </a:endParaRPr>
          </a:p>
        </p:txBody>
      </p:sp>
      <p:sp>
        <p:nvSpPr>
          <p:cNvPr id="409" name="Google Shape;409;p74"/>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descr="http://www.activityowner.com/blog/wp-content/uploads/2009/04/finish.png" id="581" name="Google Shape;581;p92"/>
          <p:cNvPicPr preferRelativeResize="0"/>
          <p:nvPr/>
        </p:nvPicPr>
        <p:blipFill rotWithShape="1">
          <a:blip r:embed="rId3">
            <a:alphaModFix/>
          </a:blip>
          <a:srcRect b="0" l="0" r="0" t="0"/>
          <a:stretch/>
        </p:blipFill>
        <p:spPr>
          <a:xfrm rot="233854">
            <a:off x="482143" y="2315766"/>
            <a:ext cx="3193256" cy="2093119"/>
          </a:xfrm>
          <a:prstGeom prst="rect">
            <a:avLst/>
          </a:prstGeom>
          <a:noFill/>
          <a:ln>
            <a:noFill/>
          </a:ln>
        </p:spPr>
      </p:pic>
      <p:sp>
        <p:nvSpPr>
          <p:cNvPr id="582" name="Google Shape;582;p92"/>
          <p:cNvSpPr txBox="1"/>
          <p:nvPr/>
        </p:nvSpPr>
        <p:spPr>
          <a:xfrm>
            <a:off x="304800" y="1314450"/>
            <a:ext cx="8153400" cy="110251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Arial"/>
              <a:buNone/>
            </a:pPr>
            <a:r>
              <a:rPr b="1" i="0" lang="en-GB" sz="4400" u="none" cap="none" strike="noStrike">
                <a:solidFill>
                  <a:schemeClr val="dk1"/>
                </a:solidFill>
                <a:latin typeface="Calibri"/>
                <a:ea typeface="Calibri"/>
                <a:cs typeface="Calibri"/>
                <a:sym typeface="Calibri"/>
              </a:rPr>
              <a:t>What is your end–in–mind for PMTCT programme</a:t>
            </a:r>
            <a:r>
              <a:rPr b="1" i="0" lang="en-GB" sz="4400" u="none" cap="none" strike="noStrike">
                <a:solidFill>
                  <a:srgbClr val="1C49AE"/>
                </a:solidFill>
                <a:latin typeface="Calibri"/>
                <a:ea typeface="Calibri"/>
                <a:cs typeface="Calibri"/>
                <a:sym typeface="Calibri"/>
              </a:rPr>
              <a:t>?</a:t>
            </a:r>
            <a:endParaRPr/>
          </a:p>
        </p:txBody>
      </p:sp>
      <p:sp>
        <p:nvSpPr>
          <p:cNvPr id="583" name="Google Shape;583;p92"/>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9" name="Shape 589"/>
        <p:cNvGrpSpPr/>
        <p:nvPr/>
      </p:nvGrpSpPr>
      <p:grpSpPr>
        <a:xfrm>
          <a:off x="0" y="0"/>
          <a:ext cx="0" cy="0"/>
          <a:chOff x="0" y="0"/>
          <a:chExt cx="0" cy="0"/>
        </a:xfrm>
      </p:grpSpPr>
      <p:sp>
        <p:nvSpPr>
          <p:cNvPr id="590" name="Google Shape;590;p93"/>
          <p:cNvSpPr txBox="1"/>
          <p:nvPr/>
        </p:nvSpPr>
        <p:spPr>
          <a:xfrm>
            <a:off x="142875" y="1549004"/>
            <a:ext cx="2066925" cy="2331244"/>
          </a:xfrm>
          <a:prstGeom prst="rect">
            <a:avLst/>
          </a:prstGeom>
          <a:solidFill>
            <a:srgbClr val="CCFFCC"/>
          </a:solidFill>
          <a:ln cap="flat" cmpd="sng" w="50800">
            <a:solidFill>
              <a:srgbClr val="00FF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GB" sz="2800" u="none" cap="none" strike="noStrike">
                <a:solidFill>
                  <a:srgbClr val="004B74"/>
                </a:solidFill>
                <a:latin typeface="Calibri"/>
                <a:ea typeface="Calibri"/>
                <a:cs typeface="Calibri"/>
                <a:sym typeface="Calibri"/>
              </a:rPr>
              <a:t>Prevention of HIV </a:t>
            </a:r>
            <a:r>
              <a:rPr b="0" i="0" lang="en-GB" sz="2800" u="none" cap="none" strike="noStrike">
                <a:solidFill>
                  <a:srgbClr val="004B74"/>
                </a:solidFill>
                <a:latin typeface="Calibri"/>
                <a:ea typeface="Calibri"/>
                <a:cs typeface="Calibri"/>
                <a:sym typeface="Calibri"/>
              </a:rPr>
              <a:t>in uninfected women, especially young women</a:t>
            </a:r>
            <a:endParaRPr/>
          </a:p>
        </p:txBody>
      </p:sp>
      <p:sp>
        <p:nvSpPr>
          <p:cNvPr id="591" name="Google Shape;591;p93"/>
          <p:cNvSpPr txBox="1"/>
          <p:nvPr/>
        </p:nvSpPr>
        <p:spPr>
          <a:xfrm>
            <a:off x="2390775" y="1549004"/>
            <a:ext cx="2066925" cy="2331244"/>
          </a:xfrm>
          <a:prstGeom prst="rect">
            <a:avLst/>
          </a:prstGeom>
          <a:solidFill>
            <a:srgbClr val="FFCCFF"/>
          </a:solidFill>
          <a:ln cap="flat" cmpd="sng" w="50800">
            <a:solidFill>
              <a:srgbClr val="FF00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GB" sz="2800" u="none" cap="none" strike="noStrike">
                <a:solidFill>
                  <a:srgbClr val="004B74"/>
                </a:solidFill>
                <a:latin typeface="Calibri"/>
                <a:ea typeface="Calibri"/>
                <a:cs typeface="Calibri"/>
                <a:sym typeface="Calibri"/>
              </a:rPr>
              <a:t>Prevention of unintended pregnancies </a:t>
            </a:r>
            <a:r>
              <a:rPr b="0" i="0" lang="en-GB" sz="2800" u="none" cap="none" strike="noStrike">
                <a:solidFill>
                  <a:srgbClr val="004B74"/>
                </a:solidFill>
                <a:latin typeface="Calibri"/>
                <a:ea typeface="Calibri"/>
                <a:cs typeface="Calibri"/>
                <a:sym typeface="Calibri"/>
              </a:rPr>
              <a:t>in HIV-infected women</a:t>
            </a:r>
            <a:endParaRPr/>
          </a:p>
        </p:txBody>
      </p:sp>
      <p:sp>
        <p:nvSpPr>
          <p:cNvPr id="592" name="Google Shape;592;p93"/>
          <p:cNvSpPr txBox="1"/>
          <p:nvPr/>
        </p:nvSpPr>
        <p:spPr>
          <a:xfrm>
            <a:off x="4638675" y="1543050"/>
            <a:ext cx="2219325" cy="2493169"/>
          </a:xfrm>
          <a:prstGeom prst="rect">
            <a:avLst/>
          </a:prstGeom>
          <a:solidFill>
            <a:srgbClr val="CCECFF"/>
          </a:solidFill>
          <a:ln cap="flat" cmpd="sng" w="50800">
            <a:solidFill>
              <a:srgbClr val="0000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GB" sz="2800" u="none" cap="none" strike="noStrike">
                <a:solidFill>
                  <a:srgbClr val="004B74"/>
                </a:solidFill>
                <a:latin typeface="Calibri"/>
                <a:ea typeface="Calibri"/>
                <a:cs typeface="Calibri"/>
                <a:sym typeface="Calibri"/>
              </a:rPr>
              <a:t>Prevention of transmission </a:t>
            </a:r>
            <a:r>
              <a:rPr b="0" i="0" lang="en-GB" sz="2800" u="none" cap="none" strike="noStrike">
                <a:solidFill>
                  <a:srgbClr val="004B74"/>
                </a:solidFill>
                <a:latin typeface="Calibri"/>
                <a:ea typeface="Calibri"/>
                <a:cs typeface="Calibri"/>
                <a:sym typeface="Calibri"/>
              </a:rPr>
              <a:t>from an HIV-infected woman to her infant</a:t>
            </a:r>
            <a:endParaRPr/>
          </a:p>
          <a:p>
            <a:pPr indent="0" lvl="0" marL="0" marR="0" rtl="0" algn="ctr">
              <a:spcBef>
                <a:spcPts val="1400"/>
              </a:spcBef>
              <a:spcAft>
                <a:spcPts val="0"/>
              </a:spcAft>
              <a:buNone/>
            </a:pPr>
            <a:r>
              <a:t/>
            </a:r>
            <a:endParaRPr b="0" i="0" sz="2800" u="none" cap="none" strike="noStrike">
              <a:solidFill>
                <a:schemeClr val="dk1"/>
              </a:solidFill>
              <a:latin typeface="Arial"/>
              <a:ea typeface="Arial"/>
              <a:cs typeface="Arial"/>
              <a:sym typeface="Arial"/>
            </a:endParaRPr>
          </a:p>
        </p:txBody>
      </p:sp>
      <p:sp>
        <p:nvSpPr>
          <p:cNvPr id="593" name="Google Shape;593;p93"/>
          <p:cNvSpPr txBox="1"/>
          <p:nvPr/>
        </p:nvSpPr>
        <p:spPr>
          <a:xfrm>
            <a:off x="7085013" y="1543050"/>
            <a:ext cx="1906587" cy="2434829"/>
          </a:xfrm>
          <a:prstGeom prst="rect">
            <a:avLst/>
          </a:prstGeom>
          <a:solidFill>
            <a:srgbClr val="CCFFFF"/>
          </a:solidFill>
          <a:ln cap="flat" cmpd="sng" w="50800">
            <a:solidFill>
              <a:srgbClr val="00FF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GB" sz="2800" u="none" cap="none" strike="noStrike">
                <a:solidFill>
                  <a:srgbClr val="004B74"/>
                </a:solidFill>
                <a:latin typeface="Calibri"/>
                <a:ea typeface="Calibri"/>
                <a:cs typeface="Calibri"/>
                <a:sym typeface="Calibri"/>
              </a:rPr>
              <a:t>Care &amp; support </a:t>
            </a:r>
            <a:r>
              <a:rPr b="0" i="0" lang="en-GB" sz="2800" u="none" cap="none" strike="noStrike">
                <a:solidFill>
                  <a:srgbClr val="004B74"/>
                </a:solidFill>
                <a:latin typeface="Calibri"/>
                <a:ea typeface="Calibri"/>
                <a:cs typeface="Calibri"/>
                <a:sym typeface="Calibri"/>
              </a:rPr>
              <a:t>for mother and family</a:t>
            </a:r>
            <a:endParaRPr/>
          </a:p>
          <a:p>
            <a:pPr indent="0" lvl="0" marL="0" marR="0" rtl="0" algn="ctr">
              <a:spcBef>
                <a:spcPts val="1400"/>
              </a:spcBef>
              <a:spcAft>
                <a:spcPts val="0"/>
              </a:spcAft>
              <a:buNone/>
            </a:pPr>
            <a:r>
              <a:t/>
            </a:r>
            <a:endParaRPr b="0" i="0" sz="2800" u="none" cap="none" strike="noStrike">
              <a:solidFill>
                <a:srgbClr val="004B74"/>
              </a:solidFill>
              <a:latin typeface="Calibri"/>
              <a:ea typeface="Calibri"/>
              <a:cs typeface="Calibri"/>
              <a:sym typeface="Calibri"/>
            </a:endParaRPr>
          </a:p>
          <a:p>
            <a:pPr indent="0" lvl="0" marL="0" marR="0" rtl="0" algn="ctr">
              <a:spcBef>
                <a:spcPts val="50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spcBef>
                <a:spcPts val="40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spcBef>
                <a:spcPts val="400"/>
              </a:spcBef>
              <a:spcAft>
                <a:spcPts val="0"/>
              </a:spcAft>
              <a:buNone/>
            </a:pPr>
            <a:r>
              <a:t/>
            </a:r>
            <a:endParaRPr b="0" i="0" sz="800" u="none" cap="none" strike="noStrike">
              <a:solidFill>
                <a:schemeClr val="dk1"/>
              </a:solidFill>
              <a:latin typeface="Arial"/>
              <a:ea typeface="Arial"/>
              <a:cs typeface="Arial"/>
              <a:sym typeface="Arial"/>
            </a:endParaRPr>
          </a:p>
          <a:p>
            <a:pPr indent="0" lvl="0" marL="0" marR="0" rtl="0" algn="l">
              <a:spcBef>
                <a:spcPts val="400"/>
              </a:spcBef>
              <a:spcAft>
                <a:spcPts val="0"/>
              </a:spcAft>
              <a:buNone/>
            </a:pPr>
            <a:r>
              <a:t/>
            </a:r>
            <a:endParaRPr b="0" i="0" sz="800" u="none" cap="none" strike="noStrike">
              <a:solidFill>
                <a:schemeClr val="dk1"/>
              </a:solidFill>
              <a:latin typeface="Arial"/>
              <a:ea typeface="Arial"/>
              <a:cs typeface="Arial"/>
              <a:sym typeface="Arial"/>
            </a:endParaRPr>
          </a:p>
        </p:txBody>
      </p:sp>
      <p:cxnSp>
        <p:nvCxnSpPr>
          <p:cNvPr id="594" name="Google Shape;594;p93"/>
          <p:cNvCxnSpPr/>
          <p:nvPr/>
        </p:nvCxnSpPr>
        <p:spPr>
          <a:xfrm>
            <a:off x="2209800" y="2214563"/>
            <a:ext cx="180975" cy="0"/>
          </a:xfrm>
          <a:prstGeom prst="straightConnector1">
            <a:avLst/>
          </a:prstGeom>
          <a:noFill/>
          <a:ln cap="flat" cmpd="sng" w="50800">
            <a:solidFill>
              <a:schemeClr val="lt2"/>
            </a:solidFill>
            <a:prstDash val="solid"/>
            <a:round/>
            <a:headEnd len="med" w="med" type="none"/>
            <a:tailEnd len="med" w="med" type="triangle"/>
          </a:ln>
        </p:spPr>
      </p:cxnSp>
      <p:cxnSp>
        <p:nvCxnSpPr>
          <p:cNvPr id="595" name="Google Shape;595;p93"/>
          <p:cNvCxnSpPr/>
          <p:nvPr/>
        </p:nvCxnSpPr>
        <p:spPr>
          <a:xfrm>
            <a:off x="4419600" y="2214563"/>
            <a:ext cx="265113" cy="0"/>
          </a:xfrm>
          <a:prstGeom prst="straightConnector1">
            <a:avLst/>
          </a:prstGeom>
          <a:noFill/>
          <a:ln cap="flat" cmpd="sng" w="50800">
            <a:solidFill>
              <a:schemeClr val="lt2"/>
            </a:solidFill>
            <a:prstDash val="solid"/>
            <a:round/>
            <a:headEnd len="med" w="med" type="none"/>
            <a:tailEnd len="med" w="med" type="triangle"/>
          </a:ln>
        </p:spPr>
      </p:cxnSp>
      <p:sp>
        <p:nvSpPr>
          <p:cNvPr id="596" name="Google Shape;596;p93"/>
          <p:cNvSpPr txBox="1"/>
          <p:nvPr/>
        </p:nvSpPr>
        <p:spPr>
          <a:xfrm>
            <a:off x="466725" y="4199335"/>
            <a:ext cx="1819275" cy="544115"/>
          </a:xfrm>
          <a:prstGeom prst="rect">
            <a:avLst/>
          </a:prstGeom>
          <a:noFill/>
          <a:ln>
            <a:noFill/>
          </a:ln>
        </p:spPr>
        <p:txBody>
          <a:bodyPr anchorCtr="0" anchor="t" bIns="45700" lIns="91425" spcFirstLastPara="1" rIns="91425" wrap="square" tIns="45700">
            <a:spAutoFit/>
          </a:bodyPr>
          <a:lstStyle/>
          <a:p>
            <a:pPr indent="0" lvl="0" marL="0" marR="0" rtl="0" algn="l">
              <a:lnSpc>
                <a:spcPct val="85714"/>
              </a:lnSpc>
              <a:spcBef>
                <a:spcPts val="0"/>
              </a:spcBef>
              <a:spcAft>
                <a:spcPts val="0"/>
              </a:spcAft>
              <a:buNone/>
            </a:pPr>
            <a:r>
              <a:rPr b="0" i="0" lang="en-GB" sz="2800" u="none" cap="none" strike="noStrike">
                <a:solidFill>
                  <a:srgbClr val="004B74"/>
                </a:solidFill>
                <a:latin typeface="Calibri"/>
                <a:ea typeface="Calibri"/>
                <a:cs typeface="Calibri"/>
                <a:sym typeface="Calibri"/>
              </a:rPr>
              <a:t>General Population</a:t>
            </a:r>
            <a:endParaRPr/>
          </a:p>
        </p:txBody>
      </p:sp>
      <p:sp>
        <p:nvSpPr>
          <p:cNvPr id="597" name="Google Shape;597;p93"/>
          <p:cNvSpPr txBox="1"/>
          <p:nvPr/>
        </p:nvSpPr>
        <p:spPr>
          <a:xfrm>
            <a:off x="2333625" y="4254103"/>
            <a:ext cx="2078038" cy="775097"/>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b="0" i="0" lang="en-GB" sz="2800" u="none" cap="none" strike="noStrike">
                <a:solidFill>
                  <a:srgbClr val="004B74"/>
                </a:solidFill>
                <a:latin typeface="Calibri"/>
                <a:ea typeface="Calibri"/>
                <a:cs typeface="Calibri"/>
                <a:sym typeface="Calibri"/>
              </a:rPr>
              <a:t>FP &amp; Postnatal Clinics</a:t>
            </a:r>
            <a:endParaRPr/>
          </a:p>
        </p:txBody>
      </p:sp>
      <p:sp>
        <p:nvSpPr>
          <p:cNvPr id="598" name="Google Shape;598;p93"/>
          <p:cNvSpPr txBox="1"/>
          <p:nvPr/>
        </p:nvSpPr>
        <p:spPr>
          <a:xfrm>
            <a:off x="5267325" y="4427935"/>
            <a:ext cx="1743075" cy="544115"/>
          </a:xfrm>
          <a:prstGeom prst="rect">
            <a:avLst/>
          </a:prstGeom>
          <a:noFill/>
          <a:ln>
            <a:noFill/>
          </a:ln>
        </p:spPr>
        <p:txBody>
          <a:bodyPr anchorCtr="0" anchor="t" bIns="45700" lIns="91425" spcFirstLastPara="1" rIns="91425" wrap="square" tIns="45700">
            <a:spAutoFit/>
          </a:bodyPr>
          <a:lstStyle/>
          <a:p>
            <a:pPr indent="0" lvl="0" marL="0" marR="0" rtl="0" algn="l">
              <a:lnSpc>
                <a:spcPct val="85714"/>
              </a:lnSpc>
              <a:spcBef>
                <a:spcPts val="0"/>
              </a:spcBef>
              <a:spcAft>
                <a:spcPts val="0"/>
              </a:spcAft>
              <a:buNone/>
            </a:pPr>
            <a:r>
              <a:rPr b="0" i="0" lang="en-GB" sz="2800" u="none" cap="none" strike="noStrike">
                <a:solidFill>
                  <a:srgbClr val="004B74"/>
                </a:solidFill>
                <a:latin typeface="Calibri"/>
                <a:ea typeface="Calibri"/>
                <a:cs typeface="Calibri"/>
                <a:sym typeface="Calibri"/>
              </a:rPr>
              <a:t>ANC Clinics</a:t>
            </a:r>
            <a:endParaRPr/>
          </a:p>
        </p:txBody>
      </p:sp>
      <p:sp>
        <p:nvSpPr>
          <p:cNvPr id="599" name="Google Shape;599;p93"/>
          <p:cNvSpPr txBox="1"/>
          <p:nvPr/>
        </p:nvSpPr>
        <p:spPr>
          <a:xfrm>
            <a:off x="7045325" y="4286250"/>
            <a:ext cx="1852613" cy="544116"/>
          </a:xfrm>
          <a:prstGeom prst="rect">
            <a:avLst/>
          </a:prstGeom>
          <a:noFill/>
          <a:ln>
            <a:noFill/>
          </a:ln>
        </p:spPr>
        <p:txBody>
          <a:bodyPr anchorCtr="0" anchor="t" bIns="45700" lIns="91425" spcFirstLastPara="1" rIns="91425" wrap="square" tIns="45700">
            <a:spAutoFit/>
          </a:bodyPr>
          <a:lstStyle/>
          <a:p>
            <a:pPr indent="0" lvl="0" marL="0" marR="0" rtl="0" algn="ctr">
              <a:lnSpc>
                <a:spcPct val="85714"/>
              </a:lnSpc>
              <a:spcBef>
                <a:spcPts val="0"/>
              </a:spcBef>
              <a:spcAft>
                <a:spcPts val="0"/>
              </a:spcAft>
              <a:buNone/>
            </a:pPr>
            <a:r>
              <a:rPr b="0" i="0" lang="en-GB" sz="2800" u="none" cap="none" strike="noStrike">
                <a:solidFill>
                  <a:srgbClr val="004B74"/>
                </a:solidFill>
                <a:latin typeface="Calibri"/>
                <a:ea typeface="Calibri"/>
                <a:cs typeface="Calibri"/>
                <a:sym typeface="Calibri"/>
              </a:rPr>
              <a:t>HIV Care/</a:t>
            </a:r>
            <a:endParaRPr/>
          </a:p>
          <a:p>
            <a:pPr indent="0" lvl="0" marL="0" marR="0" rtl="0" algn="ctr">
              <a:lnSpc>
                <a:spcPct val="85714"/>
              </a:lnSpc>
              <a:spcBef>
                <a:spcPts val="0"/>
              </a:spcBef>
              <a:spcAft>
                <a:spcPts val="0"/>
              </a:spcAft>
              <a:buNone/>
            </a:pPr>
            <a:r>
              <a:rPr b="0" i="0" lang="en-GB" sz="2800" u="none" cap="none" strike="noStrike">
                <a:solidFill>
                  <a:srgbClr val="004B74"/>
                </a:solidFill>
                <a:latin typeface="Calibri"/>
                <a:ea typeface="Calibri"/>
                <a:cs typeface="Calibri"/>
                <a:sym typeface="Calibri"/>
              </a:rPr>
              <a:t>Treatment</a:t>
            </a:r>
            <a:endParaRPr/>
          </a:p>
        </p:txBody>
      </p:sp>
      <p:cxnSp>
        <p:nvCxnSpPr>
          <p:cNvPr id="600" name="Google Shape;600;p93"/>
          <p:cNvCxnSpPr/>
          <p:nvPr/>
        </p:nvCxnSpPr>
        <p:spPr>
          <a:xfrm rot="10800000">
            <a:off x="1066800" y="3940969"/>
            <a:ext cx="0" cy="296466"/>
          </a:xfrm>
          <a:prstGeom prst="straightConnector1">
            <a:avLst/>
          </a:prstGeom>
          <a:noFill/>
          <a:ln cap="flat" cmpd="sng" w="34925">
            <a:solidFill>
              <a:srgbClr val="004B74"/>
            </a:solidFill>
            <a:prstDash val="solid"/>
            <a:round/>
            <a:headEnd len="med" w="med" type="none"/>
            <a:tailEnd len="med" w="med" type="triangle"/>
          </a:ln>
        </p:spPr>
      </p:cxnSp>
      <p:sp>
        <p:nvSpPr>
          <p:cNvPr id="601" name="Google Shape;601;p93"/>
          <p:cNvSpPr/>
          <p:nvPr/>
        </p:nvSpPr>
        <p:spPr>
          <a:xfrm rot="-5406229">
            <a:off x="1891705" y="116880"/>
            <a:ext cx="220265" cy="2593974"/>
          </a:xfrm>
          <a:prstGeom prst="rightBrace">
            <a:avLst>
              <a:gd fmla="val 73604" name="adj1"/>
              <a:gd fmla="val 50000" name="adj2"/>
            </a:avLst>
          </a:prstGeom>
          <a:noFill/>
          <a:ln cap="flat" cmpd="sng" w="317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3"/>
          <p:cNvSpPr txBox="1"/>
          <p:nvPr/>
        </p:nvSpPr>
        <p:spPr>
          <a:xfrm rot="-3504">
            <a:off x="768274" y="1446110"/>
            <a:ext cx="2467347" cy="7787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FFFFFF"/>
              </a:solidFill>
              <a:latin typeface="Times New Roman"/>
              <a:ea typeface="Times New Roman"/>
              <a:cs typeface="Times New Roman"/>
              <a:sym typeface="Times New Roman"/>
            </a:endParaRPr>
          </a:p>
        </p:txBody>
      </p:sp>
      <p:cxnSp>
        <p:nvCxnSpPr>
          <p:cNvPr id="603" name="Google Shape;603;p93"/>
          <p:cNvCxnSpPr/>
          <p:nvPr/>
        </p:nvCxnSpPr>
        <p:spPr>
          <a:xfrm>
            <a:off x="6858000" y="2214563"/>
            <a:ext cx="255588" cy="0"/>
          </a:xfrm>
          <a:prstGeom prst="straightConnector1">
            <a:avLst/>
          </a:prstGeom>
          <a:noFill/>
          <a:ln cap="flat" cmpd="sng" w="50800">
            <a:solidFill>
              <a:schemeClr val="lt2"/>
            </a:solidFill>
            <a:prstDash val="solid"/>
            <a:round/>
            <a:headEnd len="med" w="med" type="none"/>
            <a:tailEnd len="med" w="med" type="triangle"/>
          </a:ln>
        </p:spPr>
      </p:cxnSp>
      <p:sp>
        <p:nvSpPr>
          <p:cNvPr id="604" name="Google Shape;604;p93"/>
          <p:cNvSpPr/>
          <p:nvPr/>
        </p:nvSpPr>
        <p:spPr>
          <a:xfrm>
            <a:off x="600075" y="197644"/>
            <a:ext cx="7781925"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5" name="Google Shape;605;p93"/>
          <p:cNvSpPr txBox="1"/>
          <p:nvPr/>
        </p:nvSpPr>
        <p:spPr>
          <a:xfrm>
            <a:off x="457200" y="228600"/>
            <a:ext cx="91440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WHO Four Pronged PMTCT Strategy</a:t>
            </a:r>
            <a:endParaRPr/>
          </a:p>
        </p:txBody>
      </p:sp>
      <p:cxnSp>
        <p:nvCxnSpPr>
          <p:cNvPr id="606" name="Google Shape;606;p93"/>
          <p:cNvCxnSpPr/>
          <p:nvPr/>
        </p:nvCxnSpPr>
        <p:spPr>
          <a:xfrm rot="10800000">
            <a:off x="3373438" y="3931444"/>
            <a:ext cx="0" cy="297656"/>
          </a:xfrm>
          <a:prstGeom prst="straightConnector1">
            <a:avLst/>
          </a:prstGeom>
          <a:noFill/>
          <a:ln cap="flat" cmpd="sng" w="34925">
            <a:solidFill>
              <a:srgbClr val="004B74"/>
            </a:solidFill>
            <a:prstDash val="solid"/>
            <a:round/>
            <a:headEnd len="med" w="med" type="none"/>
            <a:tailEnd len="med" w="med" type="triangle"/>
          </a:ln>
        </p:spPr>
      </p:cxnSp>
      <p:cxnSp>
        <p:nvCxnSpPr>
          <p:cNvPr id="607" name="Google Shape;607;p93"/>
          <p:cNvCxnSpPr/>
          <p:nvPr/>
        </p:nvCxnSpPr>
        <p:spPr>
          <a:xfrm rot="10800000">
            <a:off x="5737225" y="4049316"/>
            <a:ext cx="0" cy="297656"/>
          </a:xfrm>
          <a:prstGeom prst="straightConnector1">
            <a:avLst/>
          </a:prstGeom>
          <a:noFill/>
          <a:ln cap="flat" cmpd="sng" w="34925">
            <a:solidFill>
              <a:srgbClr val="004B74"/>
            </a:solidFill>
            <a:prstDash val="solid"/>
            <a:round/>
            <a:headEnd len="med" w="med" type="none"/>
            <a:tailEnd len="med" w="med" type="triangle"/>
          </a:ln>
        </p:spPr>
      </p:cxnSp>
      <p:cxnSp>
        <p:nvCxnSpPr>
          <p:cNvPr id="608" name="Google Shape;608;p93"/>
          <p:cNvCxnSpPr/>
          <p:nvPr/>
        </p:nvCxnSpPr>
        <p:spPr>
          <a:xfrm rot="10800000">
            <a:off x="8037513" y="4000500"/>
            <a:ext cx="0" cy="296466"/>
          </a:xfrm>
          <a:prstGeom prst="straightConnector1">
            <a:avLst/>
          </a:prstGeom>
          <a:noFill/>
          <a:ln cap="flat" cmpd="sng" w="34925">
            <a:solidFill>
              <a:srgbClr val="004B74"/>
            </a:solidFill>
            <a:prstDash val="solid"/>
            <a:round/>
            <a:headEnd len="med" w="med" type="none"/>
            <a:tailEnd len="med" w="med" type="triangle"/>
          </a:ln>
        </p:spPr>
      </p:cxnSp>
      <p:sp>
        <p:nvSpPr>
          <p:cNvPr id="609" name="Google Shape;609;p93"/>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3" name="Shape 613"/>
        <p:cNvGrpSpPr/>
        <p:nvPr/>
      </p:nvGrpSpPr>
      <p:grpSpPr>
        <a:xfrm>
          <a:off x="0" y="0"/>
          <a:ext cx="0" cy="0"/>
          <a:chOff x="0" y="0"/>
          <a:chExt cx="0" cy="0"/>
        </a:xfrm>
      </p:grpSpPr>
      <p:pic>
        <p:nvPicPr>
          <p:cNvPr id="614" name="Google Shape;614;p94"/>
          <p:cNvPicPr preferRelativeResize="0"/>
          <p:nvPr/>
        </p:nvPicPr>
        <p:blipFill rotWithShape="1">
          <a:blip r:embed="rId3">
            <a:alphaModFix/>
          </a:blip>
          <a:srcRect b="23678" l="54465" r="14035" t="23334"/>
          <a:stretch/>
        </p:blipFill>
        <p:spPr>
          <a:xfrm>
            <a:off x="3791340" y="1543050"/>
            <a:ext cx="5235185" cy="2228850"/>
          </a:xfrm>
          <a:prstGeom prst="rect">
            <a:avLst/>
          </a:prstGeom>
          <a:noFill/>
          <a:ln cap="flat" cmpd="sng" w="9525">
            <a:solidFill>
              <a:schemeClr val="dk1"/>
            </a:solidFill>
            <a:prstDash val="solid"/>
            <a:miter lim="800000"/>
            <a:headEnd len="sm" w="sm" type="none"/>
            <a:tailEnd len="sm" w="sm" type="none"/>
          </a:ln>
        </p:spPr>
      </p:pic>
      <p:pic>
        <p:nvPicPr>
          <p:cNvPr id="615" name="Google Shape;615;p94"/>
          <p:cNvPicPr preferRelativeResize="0"/>
          <p:nvPr/>
        </p:nvPicPr>
        <p:blipFill rotWithShape="1">
          <a:blip r:embed="rId4">
            <a:alphaModFix/>
          </a:blip>
          <a:srcRect b="0" l="0" r="0" t="0"/>
          <a:stretch/>
        </p:blipFill>
        <p:spPr>
          <a:xfrm>
            <a:off x="304800" y="1428750"/>
            <a:ext cx="2202656" cy="3132535"/>
          </a:xfrm>
          <a:prstGeom prst="rect">
            <a:avLst/>
          </a:prstGeom>
          <a:noFill/>
          <a:ln cap="flat" cmpd="sng" w="9525">
            <a:solidFill>
              <a:schemeClr val="dk1"/>
            </a:solidFill>
            <a:prstDash val="solid"/>
            <a:miter lim="800000"/>
            <a:headEnd len="sm" w="sm" type="none"/>
            <a:tailEnd len="sm" w="sm" type="none"/>
          </a:ln>
        </p:spPr>
      </p:pic>
      <p:cxnSp>
        <p:nvCxnSpPr>
          <p:cNvPr id="616" name="Google Shape;616;p94"/>
          <p:cNvCxnSpPr/>
          <p:nvPr/>
        </p:nvCxnSpPr>
        <p:spPr>
          <a:xfrm>
            <a:off x="3276600" y="2114550"/>
            <a:ext cx="685800" cy="0"/>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sp>
        <p:nvSpPr>
          <p:cNvPr id="617" name="Google Shape;617;p94"/>
          <p:cNvSpPr/>
          <p:nvPr/>
        </p:nvSpPr>
        <p:spPr>
          <a:xfrm>
            <a:off x="2971800" y="197644"/>
            <a:ext cx="27432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18" name="Google Shape;618;p94"/>
          <p:cNvSpPr txBox="1"/>
          <p:nvPr/>
        </p:nvSpPr>
        <p:spPr>
          <a:xfrm>
            <a:off x="2971800" y="228600"/>
            <a:ext cx="30480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Homework</a:t>
            </a:r>
            <a:endParaRPr/>
          </a:p>
        </p:txBody>
      </p:sp>
      <p:sp>
        <p:nvSpPr>
          <p:cNvPr id="619" name="Google Shape;619;p94"/>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5"/>
          <p:cNvSpPr txBox="1"/>
          <p:nvPr/>
        </p:nvSpPr>
        <p:spPr>
          <a:xfrm>
            <a:off x="304800" y="1314450"/>
            <a:ext cx="8153400" cy="110251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Arial"/>
              <a:buNone/>
            </a:pPr>
            <a:r>
              <a:rPr b="1" i="0" lang="en-GB" sz="4400" u="none" cap="none" strike="noStrike">
                <a:solidFill>
                  <a:schemeClr val="dk1"/>
                </a:solidFill>
                <a:latin typeface="Calibri"/>
                <a:ea typeface="Calibri"/>
                <a:cs typeface="Calibri"/>
                <a:sym typeface="Calibri"/>
              </a:rPr>
              <a:t>Option B versus Option B+</a:t>
            </a:r>
            <a:endParaRPr/>
          </a:p>
        </p:txBody>
      </p:sp>
      <p:sp>
        <p:nvSpPr>
          <p:cNvPr id="625" name="Google Shape;625;p95"/>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9" name="Shape 629"/>
        <p:cNvGrpSpPr/>
        <p:nvPr/>
      </p:nvGrpSpPr>
      <p:grpSpPr>
        <a:xfrm>
          <a:off x="0" y="0"/>
          <a:ext cx="0" cy="0"/>
          <a:chOff x="0" y="0"/>
          <a:chExt cx="0" cy="0"/>
        </a:xfrm>
      </p:grpSpPr>
      <p:graphicFrame>
        <p:nvGraphicFramePr>
          <p:cNvPr id="630" name="Google Shape;630;p96"/>
          <p:cNvGraphicFramePr/>
          <p:nvPr/>
        </p:nvGraphicFramePr>
        <p:xfrm>
          <a:off x="0" y="800099"/>
          <a:ext cx="3000000" cy="3000000"/>
        </p:xfrm>
        <a:graphic>
          <a:graphicData uri="http://schemas.openxmlformats.org/drawingml/2006/table">
            <a:tbl>
              <a:tblPr bandRow="1" firstRow="1">
                <a:noFill/>
                <a:tableStyleId>{1B07EA9A-A7EE-476C-9B64-5C284BE17986}</a:tableStyleId>
              </a:tblPr>
              <a:tblGrid>
                <a:gridCol w="4572000"/>
                <a:gridCol w="4572000"/>
              </a:tblGrid>
              <a:tr h="622325">
                <a:tc>
                  <a:txBody>
                    <a:bodyPr/>
                    <a:lstStyle/>
                    <a:p>
                      <a:pPr indent="0" lvl="0" marL="0" marR="0" rtl="0" algn="ctr">
                        <a:lnSpc>
                          <a:spcPct val="100000"/>
                        </a:lnSpc>
                        <a:spcBef>
                          <a:spcPts val="0"/>
                        </a:spcBef>
                        <a:spcAft>
                          <a:spcPts val="0"/>
                        </a:spcAft>
                        <a:buClr>
                          <a:schemeClr val="dk1"/>
                        </a:buClr>
                        <a:buSzPts val="1700"/>
                        <a:buFont typeface="Calibri"/>
                        <a:buNone/>
                      </a:pPr>
                      <a:r>
                        <a:rPr b="1" lang="en-GB" sz="1700">
                          <a:latin typeface="Calibri"/>
                          <a:ea typeface="Calibri"/>
                          <a:cs typeface="Calibri"/>
                          <a:sym typeface="Calibri"/>
                        </a:rPr>
                        <a:t>BENEFITS FOR MOTHER AND CHILD</a:t>
                      </a:r>
                      <a:endParaRPr sz="1100"/>
                    </a:p>
                  </a:txBody>
                  <a:tcPr marT="34300" marB="34300" marR="91450" marL="91450">
                    <a:lnR cap="flat" cmpd="sng" w="12700">
                      <a:solidFill>
                        <a:schemeClr val="lt2"/>
                      </a:solidFill>
                      <a:prstDash val="solid"/>
                      <a:round/>
                      <a:headEnd len="sm" w="sm" type="none"/>
                      <a:tailEnd len="sm" w="sm" type="none"/>
                    </a:lnR>
                    <a:solidFill>
                      <a:srgbClr val="C00000"/>
                    </a:solidFill>
                  </a:tcPr>
                </a:tc>
                <a:tc>
                  <a:txBody>
                    <a:bodyPr/>
                    <a:lstStyle/>
                    <a:p>
                      <a:pPr indent="0" lvl="0" marL="0" marR="0" rtl="0" algn="ctr">
                        <a:lnSpc>
                          <a:spcPct val="100000"/>
                        </a:lnSpc>
                        <a:spcBef>
                          <a:spcPts val="0"/>
                        </a:spcBef>
                        <a:spcAft>
                          <a:spcPts val="0"/>
                        </a:spcAft>
                        <a:buClr>
                          <a:schemeClr val="dk1"/>
                        </a:buClr>
                        <a:buSzPts val="1700"/>
                        <a:buFont typeface="Calibri"/>
                        <a:buNone/>
                      </a:pPr>
                      <a:r>
                        <a:rPr b="1" lang="en-GB" sz="1700">
                          <a:latin typeface="Calibri"/>
                          <a:ea typeface="Calibri"/>
                          <a:cs typeface="Calibri"/>
                          <a:sym typeface="Calibri"/>
                        </a:rPr>
                        <a:t>BENEFITS FOR PROGRAM DELIVERY &amp; PUBLIC HEALTH</a:t>
                      </a:r>
                      <a:endParaRPr sz="1100"/>
                    </a:p>
                  </a:txBody>
                  <a:tcPr marT="34300" marB="34300" marR="91450" marL="91450">
                    <a:lnL cap="flat" cmpd="sng" w="12700">
                      <a:solidFill>
                        <a:schemeClr val="lt2"/>
                      </a:solidFill>
                      <a:prstDash val="solid"/>
                      <a:round/>
                      <a:headEnd len="sm" w="sm" type="none"/>
                      <a:tailEnd len="sm" w="sm" type="none"/>
                    </a:lnL>
                    <a:solidFill>
                      <a:schemeClr val="accent4"/>
                    </a:solidFill>
                  </a:tcPr>
                </a:tc>
              </a:tr>
              <a:tr h="572550">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Ensures all ART eligible women initiate treatment</a:t>
                      </a:r>
                      <a:endParaRPr sz="1100"/>
                    </a:p>
                  </a:txBody>
                  <a:tcPr marT="34300" marB="34300" marR="91450" marL="91450">
                    <a:lnR cap="flat" cmpd="sng" w="12700">
                      <a:solidFill>
                        <a:schemeClr val="lt2"/>
                      </a:solidFill>
                      <a:prstDash val="solid"/>
                      <a:round/>
                      <a:headEnd len="sm" w="sm" type="none"/>
                      <a:tailEnd len="sm" w="sm" type="none"/>
                    </a:lnR>
                    <a:lnB cap="flat" cmpd="sng" w="12700">
                      <a:solidFill>
                        <a:schemeClr val="lt2"/>
                      </a:solidFill>
                      <a:prstDash val="solid"/>
                      <a:round/>
                      <a:headEnd len="sm" w="sm" type="none"/>
                      <a:tailEnd len="sm" w="sm" type="none"/>
                    </a:lnB>
                  </a:tcPr>
                </a:tc>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Reduction in number of steps along PMTCT cascade</a:t>
                      </a:r>
                      <a:endParaRPr sz="1100"/>
                    </a:p>
                  </a:txBody>
                  <a:tcPr marT="34300" marB="34300" marR="91450" marL="91450">
                    <a:lnL cap="flat" cmpd="sng" w="12700">
                      <a:solidFill>
                        <a:schemeClr val="lt2"/>
                      </a:solidFill>
                      <a:prstDash val="solid"/>
                      <a:round/>
                      <a:headEnd len="sm" w="sm" type="none"/>
                      <a:tailEnd len="sm" w="sm" type="none"/>
                    </a:lnL>
                    <a:lnB cap="flat" cmpd="sng" w="12700">
                      <a:solidFill>
                        <a:schemeClr val="lt2"/>
                      </a:solidFill>
                      <a:prstDash val="solid"/>
                      <a:round/>
                      <a:headEnd len="sm" w="sm" type="none"/>
                      <a:tailEnd len="sm" w="sm" type="none"/>
                    </a:lnB>
                    <a:solidFill>
                      <a:srgbClr val="F2F2F2"/>
                    </a:solidFill>
                  </a:tcPr>
                </a:tc>
              </a:tr>
              <a:tr h="572550">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Prevents MTCT in future pregnancies </a:t>
                      </a:r>
                      <a:endParaRPr sz="1100"/>
                    </a:p>
                  </a:txBody>
                  <a:tcPr marT="34300" marB="34300" marR="91450" marL="91450">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Same regimen for all adults (including pregnant women)</a:t>
                      </a:r>
                      <a:endParaRPr sz="1500" u="none" cap="none" strike="noStrike">
                        <a:solidFill>
                          <a:srgbClr val="004B74"/>
                        </a:solidFill>
                        <a:latin typeface="Calibri"/>
                        <a:ea typeface="Calibri"/>
                        <a:cs typeface="Calibri"/>
                        <a:sym typeface="Calibri"/>
                      </a:endParaRPr>
                    </a:p>
                  </a:txBody>
                  <a:tcPr marT="34300" marB="34300" marR="91450" marL="91450">
                    <a:lnL cap="flat" cmpd="sng" w="12700">
                      <a:solidFill>
                        <a:schemeClr val="lt2"/>
                      </a:solidFill>
                      <a:prstDash val="solid"/>
                      <a:round/>
                      <a:headEnd len="sm" w="sm" type="none"/>
                      <a:tailEnd len="sm" w="sm" type="none"/>
                    </a:lnL>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CCCCCC"/>
                    </a:solidFill>
                  </a:tcPr>
                </a:tc>
              </a:tr>
              <a:tr h="572550">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Potential health benefits of early ART for non-eligible women</a:t>
                      </a:r>
                      <a:endParaRPr sz="1100"/>
                    </a:p>
                  </a:txBody>
                  <a:tcPr marT="34300" marB="34300" marR="91450" marL="91450">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Simplification of services for all adults</a:t>
                      </a:r>
                      <a:endParaRPr sz="1100"/>
                    </a:p>
                    <a:p>
                      <a:pPr indent="0" lvl="0" marL="0" marR="0" rtl="0" algn="l">
                        <a:spcBef>
                          <a:spcPts val="0"/>
                        </a:spcBef>
                        <a:spcAft>
                          <a:spcPts val="0"/>
                        </a:spcAft>
                        <a:buNone/>
                      </a:pPr>
                      <a:r>
                        <a:t/>
                      </a:r>
                      <a:endParaRPr sz="1500">
                        <a:solidFill>
                          <a:srgbClr val="004B74"/>
                        </a:solidFill>
                        <a:latin typeface="Calibri"/>
                        <a:ea typeface="Calibri"/>
                        <a:cs typeface="Calibri"/>
                        <a:sym typeface="Calibri"/>
                      </a:endParaRPr>
                    </a:p>
                  </a:txBody>
                  <a:tcPr marT="34300" marB="34300" marR="91450" marL="91450">
                    <a:lnL cap="flat" cmpd="sng" w="12700">
                      <a:solidFill>
                        <a:schemeClr val="lt2"/>
                      </a:solidFill>
                      <a:prstDash val="solid"/>
                      <a:round/>
                      <a:headEnd len="sm" w="sm" type="none"/>
                      <a:tailEnd len="sm" w="sm" type="none"/>
                    </a:lnL>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2F2F2"/>
                    </a:solidFill>
                  </a:tcPr>
                </a:tc>
              </a:tr>
              <a:tr h="572550">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Reduces potential risks from treatment interruption </a:t>
                      </a:r>
                      <a:endParaRPr sz="1100"/>
                    </a:p>
                  </a:txBody>
                  <a:tcPr marT="34300" marB="34300" marR="91450" marL="91450">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Simplification of messaging </a:t>
                      </a:r>
                      <a:endParaRPr sz="1100"/>
                    </a:p>
                    <a:p>
                      <a:pPr indent="0" lvl="0" marL="0" marR="0" rtl="0" algn="l">
                        <a:spcBef>
                          <a:spcPts val="0"/>
                        </a:spcBef>
                        <a:spcAft>
                          <a:spcPts val="0"/>
                        </a:spcAft>
                        <a:buNone/>
                      </a:pPr>
                      <a:r>
                        <a:t/>
                      </a:r>
                      <a:endParaRPr sz="1500">
                        <a:solidFill>
                          <a:srgbClr val="004B74"/>
                        </a:solidFill>
                        <a:latin typeface="Calibri"/>
                        <a:ea typeface="Calibri"/>
                        <a:cs typeface="Calibri"/>
                        <a:sym typeface="Calibri"/>
                      </a:endParaRPr>
                    </a:p>
                  </a:txBody>
                  <a:tcPr marT="34300" marB="34300" marR="91450" marL="91450">
                    <a:lnL cap="flat" cmpd="sng" w="12700">
                      <a:solidFill>
                        <a:schemeClr val="lt2"/>
                      </a:solidFill>
                      <a:prstDash val="solid"/>
                      <a:round/>
                      <a:headEnd len="sm" w="sm" type="none"/>
                      <a:tailEnd len="sm" w="sm" type="none"/>
                    </a:lnL>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CCCCCC"/>
                    </a:solidFill>
                  </a:tcPr>
                </a:tc>
              </a:tr>
              <a:tr h="821475">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Improves adherence with once daily, single pill regimen</a:t>
                      </a:r>
                      <a:endParaRPr sz="1100"/>
                    </a:p>
                  </a:txBody>
                  <a:tcPr marT="34300" marB="34300" marR="91450" marL="91450">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Protects against transmission in discordant couples</a:t>
                      </a:r>
                      <a:endParaRPr sz="1100"/>
                    </a:p>
                    <a:p>
                      <a:pPr indent="0" lvl="0" marL="0" marR="0" rtl="0" algn="l">
                        <a:spcBef>
                          <a:spcPts val="0"/>
                        </a:spcBef>
                        <a:spcAft>
                          <a:spcPts val="0"/>
                        </a:spcAft>
                        <a:buNone/>
                      </a:pPr>
                      <a:r>
                        <a:t/>
                      </a:r>
                      <a:endParaRPr sz="1500">
                        <a:solidFill>
                          <a:srgbClr val="004B74"/>
                        </a:solidFill>
                        <a:latin typeface="Calibri"/>
                        <a:ea typeface="Calibri"/>
                        <a:cs typeface="Calibri"/>
                        <a:sym typeface="Calibri"/>
                      </a:endParaRPr>
                    </a:p>
                  </a:txBody>
                  <a:tcPr marT="34300" marB="34300" marR="91450" marL="91450">
                    <a:lnL cap="flat" cmpd="sng" w="12700">
                      <a:solidFill>
                        <a:schemeClr val="lt2"/>
                      </a:solidFill>
                      <a:prstDash val="solid"/>
                      <a:round/>
                      <a:headEnd len="sm" w="sm" type="none"/>
                      <a:tailEnd len="sm" w="sm" type="none"/>
                    </a:lnL>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rgbClr val="F2F2F2"/>
                    </a:solidFill>
                  </a:tcPr>
                </a:tc>
              </a:tr>
              <a:tr h="323625">
                <a:tc>
                  <a:txBody>
                    <a:bodyPr/>
                    <a:lstStyle/>
                    <a:p>
                      <a:pPr indent="0" lvl="0" marL="0" marR="0" rtl="0" algn="l">
                        <a:spcBef>
                          <a:spcPts val="0"/>
                        </a:spcBef>
                        <a:spcAft>
                          <a:spcPts val="0"/>
                        </a:spcAft>
                        <a:buNone/>
                      </a:pPr>
                      <a:r>
                        <a:rPr lang="en-GB" sz="1500">
                          <a:solidFill>
                            <a:srgbClr val="004B74"/>
                          </a:solidFill>
                          <a:latin typeface="Calibri"/>
                          <a:ea typeface="Calibri"/>
                          <a:cs typeface="Calibri"/>
                          <a:sym typeface="Calibri"/>
                        </a:rPr>
                        <a:t>Reduces sexual</a:t>
                      </a:r>
                      <a:r>
                        <a:rPr lang="en-GB" sz="1500">
                          <a:solidFill>
                            <a:srgbClr val="004B74"/>
                          </a:solidFill>
                          <a:latin typeface="Calibri"/>
                          <a:ea typeface="Calibri"/>
                          <a:cs typeface="Calibri"/>
                          <a:sym typeface="Calibri"/>
                        </a:rPr>
                        <a:t> transmission of HIV</a:t>
                      </a:r>
                      <a:endParaRPr sz="1500">
                        <a:solidFill>
                          <a:srgbClr val="004B74"/>
                        </a:solidFill>
                        <a:latin typeface="Calibri"/>
                        <a:ea typeface="Calibri"/>
                        <a:cs typeface="Calibri"/>
                        <a:sym typeface="Calibri"/>
                      </a:endParaRPr>
                    </a:p>
                  </a:txBody>
                  <a:tcPr marT="34300" marB="34300" marR="91450" marL="91450">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tcPr>
                </a:tc>
                <a:tc>
                  <a:txBody>
                    <a:bodyPr/>
                    <a:lstStyle/>
                    <a:p>
                      <a:pPr indent="0" lvl="1" marL="0" marR="0" rtl="0" algn="l">
                        <a:lnSpc>
                          <a:spcPct val="100000"/>
                        </a:lnSpc>
                        <a:spcBef>
                          <a:spcPts val="0"/>
                        </a:spcBef>
                        <a:spcAft>
                          <a:spcPts val="0"/>
                        </a:spcAft>
                        <a:buClr>
                          <a:srgbClr val="004B74"/>
                        </a:buClr>
                        <a:buSzPts val="1500"/>
                        <a:buFont typeface="Calibri"/>
                        <a:buNone/>
                      </a:pPr>
                      <a:r>
                        <a:rPr lang="en-GB" sz="1500" u="none" cap="none" strike="noStrike">
                          <a:solidFill>
                            <a:srgbClr val="004B74"/>
                          </a:solidFill>
                          <a:latin typeface="Calibri"/>
                          <a:ea typeface="Calibri"/>
                          <a:cs typeface="Calibri"/>
                          <a:sym typeface="Calibri"/>
                        </a:rPr>
                        <a:t>Cost effective</a:t>
                      </a:r>
                      <a:endParaRPr sz="1100"/>
                    </a:p>
                  </a:txBody>
                  <a:tcPr marT="34300" marB="34300" marR="91450" marL="91450">
                    <a:lnL cap="flat" cmpd="sng" w="12700">
                      <a:solidFill>
                        <a:schemeClr val="lt2"/>
                      </a:solidFill>
                      <a:prstDash val="solid"/>
                      <a:round/>
                      <a:headEnd len="sm" w="sm" type="none"/>
                      <a:tailEnd len="sm" w="sm" type="none"/>
                    </a:lnL>
                    <a:lnT cap="flat" cmpd="sng" w="12700">
                      <a:solidFill>
                        <a:schemeClr val="lt2"/>
                      </a:solidFill>
                      <a:prstDash val="solid"/>
                      <a:round/>
                      <a:headEnd len="sm" w="sm" type="none"/>
                      <a:tailEnd len="sm" w="sm" type="none"/>
                    </a:lnT>
                    <a:solidFill>
                      <a:srgbClr val="CCCCCC"/>
                    </a:solidFill>
                  </a:tcPr>
                </a:tc>
              </a:tr>
            </a:tbl>
          </a:graphicData>
        </a:graphic>
      </p:graphicFrame>
      <p:sp>
        <p:nvSpPr>
          <p:cNvPr id="631" name="Google Shape;631;p96"/>
          <p:cNvSpPr/>
          <p:nvPr/>
        </p:nvSpPr>
        <p:spPr>
          <a:xfrm>
            <a:off x="228600" y="197644"/>
            <a:ext cx="8686800" cy="488156"/>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2" name="Google Shape;632;p96"/>
          <p:cNvSpPr txBox="1"/>
          <p:nvPr/>
        </p:nvSpPr>
        <p:spPr>
          <a:xfrm>
            <a:off x="0" y="263128"/>
            <a:ext cx="8991600" cy="42267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Rationale: Shift from Option A to B+ or B</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6" name="Shape 636"/>
        <p:cNvGrpSpPr/>
        <p:nvPr/>
      </p:nvGrpSpPr>
      <p:grpSpPr>
        <a:xfrm>
          <a:off x="0" y="0"/>
          <a:ext cx="0" cy="0"/>
          <a:chOff x="0" y="0"/>
          <a:chExt cx="0" cy="0"/>
        </a:xfrm>
      </p:grpSpPr>
      <p:pic>
        <p:nvPicPr>
          <p:cNvPr descr="Map635078575547264222.emf" id="637" name="Google Shape;637;p97"/>
          <p:cNvPicPr preferRelativeResize="0"/>
          <p:nvPr>
            <p:ph idx="1" type="body"/>
          </p:nvPr>
        </p:nvPicPr>
        <p:blipFill rotWithShape="1">
          <a:blip r:embed="rId3">
            <a:alphaModFix/>
          </a:blip>
          <a:srcRect b="0" l="0" r="0" t="0"/>
          <a:stretch/>
        </p:blipFill>
        <p:spPr>
          <a:xfrm>
            <a:off x="-1371600" y="1543050"/>
            <a:ext cx="7813675" cy="2753916"/>
          </a:xfrm>
          <a:prstGeom prst="rect">
            <a:avLst/>
          </a:prstGeom>
          <a:noFill/>
          <a:ln>
            <a:noFill/>
          </a:ln>
        </p:spPr>
      </p:pic>
      <p:pic>
        <p:nvPicPr>
          <p:cNvPr descr="Map635078568450668222.emf" id="638" name="Google Shape;638;p97"/>
          <p:cNvPicPr preferRelativeResize="0"/>
          <p:nvPr>
            <p:ph idx="2" type="body"/>
          </p:nvPr>
        </p:nvPicPr>
        <p:blipFill rotWithShape="1">
          <a:blip r:embed="rId4">
            <a:alphaModFix/>
          </a:blip>
          <a:srcRect b="0" l="0" r="0" t="0"/>
          <a:stretch/>
        </p:blipFill>
        <p:spPr>
          <a:xfrm>
            <a:off x="3313905" y="1921668"/>
            <a:ext cx="6951663" cy="2611041"/>
          </a:xfrm>
          <a:prstGeom prst="rect">
            <a:avLst/>
          </a:prstGeom>
          <a:noFill/>
          <a:ln>
            <a:noFill/>
          </a:ln>
        </p:spPr>
      </p:pic>
      <p:sp>
        <p:nvSpPr>
          <p:cNvPr id="639" name="Google Shape;639;p97"/>
          <p:cNvSpPr txBox="1"/>
          <p:nvPr/>
        </p:nvSpPr>
        <p:spPr>
          <a:xfrm>
            <a:off x="685800" y="4383881"/>
            <a:ext cx="2971800" cy="5310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rgbClr val="004B74"/>
                </a:solidFill>
                <a:latin typeface="Calibri"/>
                <a:ea typeface="Calibri"/>
                <a:cs typeface="Calibri"/>
                <a:sym typeface="Calibri"/>
              </a:rPr>
              <a:t>After 2010 WHO PMTCT ARV guidelines</a:t>
            </a:r>
            <a:endParaRPr/>
          </a:p>
        </p:txBody>
      </p:sp>
      <p:sp>
        <p:nvSpPr>
          <p:cNvPr id="640" name="Google Shape;640;p97"/>
          <p:cNvSpPr txBox="1"/>
          <p:nvPr/>
        </p:nvSpPr>
        <p:spPr>
          <a:xfrm>
            <a:off x="5867400" y="4393406"/>
            <a:ext cx="1844675" cy="300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rgbClr val="004B74"/>
                </a:solidFill>
                <a:latin typeface="Calibri"/>
                <a:ea typeface="Calibri"/>
                <a:cs typeface="Calibri"/>
                <a:sym typeface="Calibri"/>
              </a:rPr>
              <a:t>As of June 2013</a:t>
            </a:r>
            <a:endParaRPr/>
          </a:p>
        </p:txBody>
      </p:sp>
      <p:sp>
        <p:nvSpPr>
          <p:cNvPr descr="503b5517-28a4-49a6-922b-5c121429bb36635078568450668222.emf" id="641" name="Google Shape;641;p97"/>
          <p:cNvSpPr/>
          <p:nvPr/>
        </p:nvSpPr>
        <p:spPr>
          <a:xfrm>
            <a:off x="3200400" y="3702844"/>
            <a:ext cx="2308225" cy="815578"/>
          </a:xfrm>
          <a:prstGeom prst="rect">
            <a:avLst/>
          </a:prstGeom>
          <a:solidFill>
            <a:srgbClr val="FFFFFF"/>
          </a:solidFill>
          <a:ln>
            <a:noFill/>
          </a:ln>
        </p:spPr>
      </p:sp>
      <p:sp>
        <p:nvSpPr>
          <p:cNvPr id="642" name="Google Shape;642;p97"/>
          <p:cNvSpPr/>
          <p:nvPr/>
        </p:nvSpPr>
        <p:spPr>
          <a:xfrm>
            <a:off x="3429000" y="3314700"/>
            <a:ext cx="533400" cy="726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43" name="Google Shape;643;p97"/>
          <p:cNvSpPr txBox="1"/>
          <p:nvPr/>
        </p:nvSpPr>
        <p:spPr>
          <a:xfrm>
            <a:off x="3429000" y="3112294"/>
            <a:ext cx="638175" cy="2762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644" name="Google Shape;644;p97"/>
          <p:cNvSpPr/>
          <p:nvPr/>
        </p:nvSpPr>
        <p:spPr>
          <a:xfrm>
            <a:off x="3217862" y="3696890"/>
            <a:ext cx="2290763" cy="821531"/>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645" name="Google Shape;645;p97"/>
          <p:cNvSpPr txBox="1"/>
          <p:nvPr/>
        </p:nvSpPr>
        <p:spPr>
          <a:xfrm>
            <a:off x="3059113" y="180975"/>
            <a:ext cx="5257800" cy="3929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800" u="none" cap="none" strike="noStrike">
                <a:solidFill>
                  <a:schemeClr val="lt1"/>
                </a:solidFill>
                <a:latin typeface="Arial"/>
                <a:ea typeface="Arial"/>
                <a:cs typeface="Arial"/>
                <a:sym typeface="Arial"/>
              </a:rPr>
              <a:t>Rapid Change Towards B/B+</a:t>
            </a:r>
            <a:endParaRPr b="1" i="0" sz="2800" u="none" cap="none" strike="noStrike">
              <a:solidFill>
                <a:schemeClr val="lt1"/>
              </a:solidFill>
              <a:latin typeface="Arial"/>
              <a:ea typeface="Arial"/>
              <a:cs typeface="Arial"/>
              <a:sym typeface="Arial"/>
            </a:endParaRPr>
          </a:p>
        </p:txBody>
      </p:sp>
      <p:sp>
        <p:nvSpPr>
          <p:cNvPr id="646" name="Google Shape;646;p97"/>
          <p:cNvSpPr/>
          <p:nvPr/>
        </p:nvSpPr>
        <p:spPr>
          <a:xfrm>
            <a:off x="228600" y="197644"/>
            <a:ext cx="8686800" cy="920353"/>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47" name="Google Shape;647;p97"/>
          <p:cNvSpPr txBox="1"/>
          <p:nvPr/>
        </p:nvSpPr>
        <p:spPr>
          <a:xfrm>
            <a:off x="-304800" y="434578"/>
            <a:ext cx="9525000" cy="422672"/>
          </a:xfrm>
          <a:prstGeom prst="rect">
            <a:avLst/>
          </a:prstGeom>
          <a:noFill/>
          <a:ln>
            <a:noFill/>
          </a:ln>
        </p:spPr>
        <p:txBody>
          <a:bodyPr anchorCtr="0" anchor="ctr" bIns="45700" lIns="91425" spcFirstLastPara="1" rIns="91425" wrap="square" tIns="45700">
            <a:noAutofit/>
          </a:bodyPr>
          <a:lstStyle/>
          <a:p>
            <a:pPr indent="-180975" lvl="0" marL="263525" marR="0" rtl="0" algn="ctr">
              <a:lnSpc>
                <a:spcPct val="100000"/>
              </a:lnSpc>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Transition in PMTCT Regimens in the 22 Global Plan Priority Countries </a:t>
            </a:r>
            <a:endParaRPr/>
          </a:p>
        </p:txBody>
      </p:sp>
      <p:sp>
        <p:nvSpPr>
          <p:cNvPr id="648" name="Google Shape;648;p97"/>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98"/>
          <p:cNvPicPr preferRelativeResize="0"/>
          <p:nvPr/>
        </p:nvPicPr>
        <p:blipFill rotWithShape="1">
          <a:blip r:embed="rId3">
            <a:alphaModFix/>
          </a:blip>
          <a:srcRect b="0" l="0" r="0" t="0"/>
          <a:stretch/>
        </p:blipFill>
        <p:spPr>
          <a:xfrm>
            <a:off x="0" y="0"/>
            <a:ext cx="1031081" cy="1448991"/>
          </a:xfrm>
          <a:prstGeom prst="rect">
            <a:avLst/>
          </a:prstGeom>
          <a:noFill/>
          <a:ln>
            <a:noFill/>
          </a:ln>
        </p:spPr>
      </p:pic>
      <p:sp>
        <p:nvSpPr>
          <p:cNvPr id="655" name="Google Shape;655;p98"/>
          <p:cNvSpPr txBox="1"/>
          <p:nvPr>
            <p:ph type="title"/>
          </p:nvPr>
        </p:nvSpPr>
        <p:spPr>
          <a:xfrm>
            <a:off x="468313" y="514350"/>
            <a:ext cx="8447087"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t>Is EFV safe in Pregnancy?</a:t>
            </a:r>
            <a:endParaRPr/>
          </a:p>
        </p:txBody>
      </p:sp>
      <p:sp>
        <p:nvSpPr>
          <p:cNvPr id="656" name="Google Shape;656;p98"/>
          <p:cNvSpPr txBox="1"/>
          <p:nvPr>
            <p:ph idx="1" type="body"/>
          </p:nvPr>
        </p:nvSpPr>
        <p:spPr>
          <a:xfrm>
            <a:off x="179388" y="1828800"/>
            <a:ext cx="8864600" cy="3064669"/>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3200"/>
              <a:buFont typeface="Arial"/>
              <a:buChar char="•"/>
            </a:pPr>
            <a:r>
              <a:rPr lang="en-GB"/>
              <a:t>Rate of birth defects similar to that of other ARVs &amp; similar to general population</a:t>
            </a:r>
            <a:endParaRPr/>
          </a:p>
          <a:p>
            <a:pPr indent="-342900" lvl="0" marL="342900" rtl="0" algn="l">
              <a:lnSpc>
                <a:spcPct val="150000"/>
              </a:lnSpc>
              <a:spcBef>
                <a:spcPts val="640"/>
              </a:spcBef>
              <a:spcAft>
                <a:spcPts val="0"/>
              </a:spcAft>
              <a:buClr>
                <a:schemeClr val="dk1"/>
              </a:buClr>
              <a:buSzPts val="3200"/>
              <a:buFont typeface="Arial"/>
              <a:buChar char="•"/>
            </a:pPr>
            <a:r>
              <a:rPr lang="en-GB"/>
              <a:t>Ongoing pharmaco-vigilance required</a:t>
            </a:r>
            <a:endParaRPr/>
          </a:p>
          <a:p>
            <a:pPr indent="-342900" lvl="0" marL="342900" rtl="0" algn="l">
              <a:lnSpc>
                <a:spcPct val="150000"/>
              </a:lnSpc>
              <a:spcBef>
                <a:spcPts val="640"/>
              </a:spcBef>
              <a:spcAft>
                <a:spcPts val="0"/>
              </a:spcAft>
              <a:buClr>
                <a:schemeClr val="dk1"/>
              </a:buClr>
              <a:buSzPts val="3200"/>
              <a:buFont typeface="Arial"/>
              <a:buChar char="•"/>
            </a:pPr>
            <a:r>
              <a:rPr lang="en-GB"/>
              <a:t>EFV is programmatically a better option</a:t>
            </a:r>
            <a:endParaRPr/>
          </a:p>
        </p:txBody>
      </p:sp>
      <p:pic>
        <p:nvPicPr>
          <p:cNvPr id="657" name="Google Shape;657;p98"/>
          <p:cNvPicPr preferRelativeResize="0"/>
          <p:nvPr/>
        </p:nvPicPr>
        <p:blipFill rotWithShape="1">
          <a:blip r:embed="rId4">
            <a:alphaModFix/>
          </a:blip>
          <a:srcRect b="0" l="0" r="0" t="0"/>
          <a:stretch/>
        </p:blipFill>
        <p:spPr>
          <a:xfrm>
            <a:off x="6073775" y="0"/>
            <a:ext cx="2391966" cy="7858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9"/>
          <p:cNvSpPr txBox="1"/>
          <p:nvPr/>
        </p:nvSpPr>
        <p:spPr>
          <a:xfrm>
            <a:off x="3048000" y="2914650"/>
            <a:ext cx="2743200" cy="5143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4B74"/>
              </a:buClr>
              <a:buSzPts val="2800"/>
              <a:buFont typeface="Calibri"/>
              <a:buNone/>
            </a:pPr>
            <a:r>
              <a:rPr b="0" i="0" lang="en-GB" sz="2800" u="none" cap="none" strike="noStrike">
                <a:solidFill>
                  <a:srgbClr val="004B74"/>
                </a:solidFill>
                <a:latin typeface="Calibri"/>
                <a:ea typeface="Calibri"/>
                <a:cs typeface="Calibri"/>
                <a:sym typeface="Calibri"/>
              </a:rPr>
              <a:t>NO TURN AWAYS</a:t>
            </a:r>
            <a:endParaRPr/>
          </a:p>
        </p:txBody>
      </p:sp>
      <p:sp>
        <p:nvSpPr>
          <p:cNvPr id="663" name="Google Shape;663;p99"/>
          <p:cNvSpPr txBox="1"/>
          <p:nvPr/>
        </p:nvSpPr>
        <p:spPr>
          <a:xfrm>
            <a:off x="381000" y="1657350"/>
            <a:ext cx="8153400" cy="110251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Arial"/>
              <a:buNone/>
            </a:pPr>
            <a:r>
              <a:rPr b="1" i="0" lang="en-GB" sz="4400" u="none" cap="none" strike="noStrike">
                <a:solidFill>
                  <a:schemeClr val="dk1"/>
                </a:solidFill>
                <a:latin typeface="Calibri"/>
                <a:ea typeface="Calibri"/>
                <a:cs typeface="Calibri"/>
                <a:sym typeface="Calibri"/>
              </a:rPr>
              <a:t>Antenatal Clinic</a:t>
            </a:r>
            <a:endParaRPr/>
          </a:p>
        </p:txBody>
      </p:sp>
      <p:sp>
        <p:nvSpPr>
          <p:cNvPr id="664" name="Google Shape;664;p99"/>
          <p:cNvSpPr txBox="1"/>
          <p:nvPr/>
        </p:nvSpPr>
        <p:spPr>
          <a:xfrm>
            <a:off x="152400" y="4857750"/>
            <a:ext cx="3276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9" name="Shape 669"/>
        <p:cNvGrpSpPr/>
        <p:nvPr/>
      </p:nvGrpSpPr>
      <p:grpSpPr>
        <a:xfrm>
          <a:off x="0" y="0"/>
          <a:ext cx="0" cy="0"/>
          <a:chOff x="0" y="0"/>
          <a:chExt cx="0" cy="0"/>
        </a:xfrm>
      </p:grpSpPr>
      <p:sp>
        <p:nvSpPr>
          <p:cNvPr id="670" name="Google Shape;670;p100"/>
          <p:cNvSpPr txBox="1"/>
          <p:nvPr>
            <p:ph idx="1" type="body"/>
          </p:nvPr>
        </p:nvSpPr>
        <p:spPr>
          <a:xfrm>
            <a:off x="457200" y="1577579"/>
            <a:ext cx="8229600" cy="339447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2060"/>
              </a:buClr>
              <a:buSzPts val="2800"/>
              <a:buFont typeface="Arial"/>
              <a:buChar char="•"/>
            </a:pPr>
            <a:r>
              <a:rPr lang="en-GB" sz="2800">
                <a:solidFill>
                  <a:srgbClr val="002060"/>
                </a:solidFill>
                <a:latin typeface="Calibri"/>
                <a:ea typeface="Calibri"/>
                <a:cs typeface="Calibri"/>
                <a:sym typeface="Calibri"/>
              </a:rPr>
              <a:t>Don’t forget the patient’s world</a:t>
            </a:r>
            <a:endParaRPr/>
          </a:p>
          <a:p>
            <a:pPr indent="-342900" lvl="0" marL="342900" rtl="0" algn="l">
              <a:spcBef>
                <a:spcPts val="560"/>
              </a:spcBef>
              <a:spcAft>
                <a:spcPts val="0"/>
              </a:spcAft>
              <a:buClr>
                <a:srgbClr val="002060"/>
              </a:buClr>
              <a:buSzPts val="2800"/>
              <a:buFont typeface="Arial"/>
              <a:buChar char="•"/>
            </a:pPr>
            <a:r>
              <a:rPr lang="en-GB" sz="2800">
                <a:solidFill>
                  <a:srgbClr val="002060"/>
                </a:solidFill>
                <a:latin typeface="Calibri"/>
                <a:ea typeface="Calibri"/>
                <a:cs typeface="Calibri"/>
                <a:sym typeface="Calibri"/>
              </a:rPr>
              <a:t>The test must have a purpose:</a:t>
            </a:r>
            <a:endParaRPr/>
          </a:p>
          <a:p>
            <a:pPr indent="-285750" lvl="1" marL="742950" rtl="0" algn="l">
              <a:spcBef>
                <a:spcPts val="560"/>
              </a:spcBef>
              <a:spcAft>
                <a:spcPts val="0"/>
              </a:spcAft>
              <a:buClr>
                <a:srgbClr val="002060"/>
              </a:buClr>
              <a:buSzPts val="2800"/>
              <a:buFont typeface="Calibri"/>
              <a:buChar char="–"/>
            </a:pPr>
            <a:r>
              <a:rPr lang="en-GB">
                <a:solidFill>
                  <a:srgbClr val="002060"/>
                </a:solidFill>
                <a:latin typeface="Calibri"/>
                <a:ea typeface="Calibri"/>
                <a:cs typeface="Calibri"/>
                <a:sym typeface="Calibri"/>
              </a:rPr>
              <a:t>HIV pos 🡪 access treatment</a:t>
            </a:r>
            <a:endParaRPr/>
          </a:p>
          <a:p>
            <a:pPr indent="-285750" lvl="1" marL="742950" rtl="0" algn="l">
              <a:spcBef>
                <a:spcPts val="560"/>
              </a:spcBef>
              <a:spcAft>
                <a:spcPts val="0"/>
              </a:spcAft>
              <a:buClr>
                <a:srgbClr val="002060"/>
              </a:buClr>
              <a:buSzPts val="2800"/>
              <a:buFont typeface="Calibri"/>
              <a:buChar char="–"/>
            </a:pPr>
            <a:r>
              <a:rPr lang="en-GB">
                <a:solidFill>
                  <a:srgbClr val="002060"/>
                </a:solidFill>
                <a:latin typeface="Calibri"/>
                <a:ea typeface="Calibri"/>
                <a:cs typeface="Calibri"/>
                <a:sym typeface="Calibri"/>
              </a:rPr>
              <a:t>HIV neg 🡪 help client stay HIV neg</a:t>
            </a:r>
            <a:endParaRPr>
              <a:solidFill>
                <a:srgbClr val="002060"/>
              </a:solidFill>
              <a:latin typeface="Calibri"/>
              <a:ea typeface="Calibri"/>
              <a:cs typeface="Calibri"/>
              <a:sym typeface="Calibri"/>
            </a:endParaRPr>
          </a:p>
          <a:p>
            <a:pPr indent="-342900" lvl="0" marL="342900" rtl="0" algn="l">
              <a:spcBef>
                <a:spcPts val="560"/>
              </a:spcBef>
              <a:spcAft>
                <a:spcPts val="0"/>
              </a:spcAft>
              <a:buClr>
                <a:srgbClr val="002060"/>
              </a:buClr>
              <a:buSzPts val="2800"/>
              <a:buFont typeface="Arial"/>
              <a:buChar char="•"/>
            </a:pPr>
            <a:r>
              <a:rPr lang="en-GB" sz="2800">
                <a:solidFill>
                  <a:srgbClr val="002060"/>
                </a:solidFill>
                <a:latin typeface="Calibri"/>
                <a:ea typeface="Calibri"/>
                <a:cs typeface="Calibri"/>
                <a:sym typeface="Calibri"/>
              </a:rPr>
              <a:t>Use retesting opportunities:</a:t>
            </a:r>
            <a:endParaRPr/>
          </a:p>
          <a:p>
            <a:pPr indent="-285750" lvl="1" marL="742950" rtl="0" algn="l">
              <a:spcBef>
                <a:spcPts val="560"/>
              </a:spcBef>
              <a:spcAft>
                <a:spcPts val="0"/>
              </a:spcAft>
              <a:buClr>
                <a:srgbClr val="002060"/>
              </a:buClr>
              <a:buSzPts val="2800"/>
              <a:buFont typeface="Calibri"/>
              <a:buChar char="–"/>
            </a:pPr>
            <a:r>
              <a:rPr lang="en-GB">
                <a:solidFill>
                  <a:srgbClr val="002060"/>
                </a:solidFill>
                <a:latin typeface="Calibri"/>
                <a:ea typeface="Calibri"/>
                <a:cs typeface="Calibri"/>
                <a:sym typeface="Calibri"/>
              </a:rPr>
              <a:t>ANC, peri-partum, postnatal</a:t>
            </a:r>
            <a:endParaRPr/>
          </a:p>
          <a:p>
            <a:pPr indent="-285750" lvl="1" marL="742950" rtl="0" algn="l">
              <a:spcBef>
                <a:spcPts val="560"/>
              </a:spcBef>
              <a:spcAft>
                <a:spcPts val="0"/>
              </a:spcAft>
              <a:buClr>
                <a:srgbClr val="002060"/>
              </a:buClr>
              <a:buSzPts val="2800"/>
              <a:buFont typeface="Calibri"/>
              <a:buChar char="–"/>
            </a:pPr>
            <a:r>
              <a:rPr lang="en-GB">
                <a:solidFill>
                  <a:srgbClr val="002060"/>
                </a:solidFill>
                <a:latin typeface="Calibri"/>
                <a:ea typeface="Calibri"/>
                <a:cs typeface="Calibri"/>
                <a:sym typeface="Calibri"/>
              </a:rPr>
              <a:t>Every 3 months</a:t>
            </a:r>
            <a:endParaRPr/>
          </a:p>
        </p:txBody>
      </p:sp>
      <p:sp>
        <p:nvSpPr>
          <p:cNvPr id="671" name="Google Shape;671;p100"/>
          <p:cNvSpPr/>
          <p:nvPr/>
        </p:nvSpPr>
        <p:spPr>
          <a:xfrm>
            <a:off x="2352675" y="197644"/>
            <a:ext cx="4352925"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2" name="Google Shape;672;p100"/>
          <p:cNvSpPr txBox="1"/>
          <p:nvPr/>
        </p:nvSpPr>
        <p:spPr>
          <a:xfrm>
            <a:off x="2209800" y="228600"/>
            <a:ext cx="49530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HIV testing: Mother</a:t>
            </a:r>
            <a:endParaRPr/>
          </a:p>
        </p:txBody>
      </p:sp>
      <p:sp>
        <p:nvSpPr>
          <p:cNvPr id="673" name="Google Shape;673;p100"/>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8" name="Shape 678"/>
        <p:cNvGrpSpPr/>
        <p:nvPr/>
      </p:nvGrpSpPr>
      <p:grpSpPr>
        <a:xfrm>
          <a:off x="0" y="0"/>
          <a:ext cx="0" cy="0"/>
          <a:chOff x="0" y="0"/>
          <a:chExt cx="0" cy="0"/>
        </a:xfrm>
      </p:grpSpPr>
      <p:sp>
        <p:nvSpPr>
          <p:cNvPr id="679" name="Google Shape;679;p101"/>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Font typeface="Arial"/>
              <a:buNone/>
            </a:pPr>
            <a:r>
              <a:t/>
            </a:r>
            <a:endParaRPr/>
          </a:p>
        </p:txBody>
      </p:sp>
      <p:pic>
        <p:nvPicPr>
          <p:cNvPr descr="Hiv-timecourse" id="680" name="Google Shape;680;p101"/>
          <p:cNvPicPr preferRelativeResize="0"/>
          <p:nvPr/>
        </p:nvPicPr>
        <p:blipFill rotWithShape="1">
          <a:blip r:embed="rId3">
            <a:alphaModFix/>
          </a:blip>
          <a:srcRect b="0" l="0" r="0" t="0"/>
          <a:stretch/>
        </p:blipFill>
        <p:spPr>
          <a:xfrm>
            <a:off x="152400" y="1225153"/>
            <a:ext cx="6343650" cy="3558778"/>
          </a:xfrm>
          <a:prstGeom prst="rect">
            <a:avLst/>
          </a:prstGeom>
          <a:solidFill>
            <a:schemeClr val="lt1"/>
          </a:solidFill>
          <a:ln>
            <a:noFill/>
          </a:ln>
        </p:spPr>
      </p:pic>
      <p:sp>
        <p:nvSpPr>
          <p:cNvPr id="681" name="Google Shape;681;p101"/>
          <p:cNvSpPr/>
          <p:nvPr/>
        </p:nvSpPr>
        <p:spPr>
          <a:xfrm>
            <a:off x="2352675" y="197644"/>
            <a:ext cx="4352925"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2" name="Google Shape;682;p101"/>
          <p:cNvSpPr txBox="1"/>
          <p:nvPr/>
        </p:nvSpPr>
        <p:spPr>
          <a:xfrm>
            <a:off x="2209800" y="228600"/>
            <a:ext cx="49530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HIV testing: Mother</a:t>
            </a:r>
            <a:endParaRPr/>
          </a:p>
        </p:txBody>
      </p:sp>
      <p:sp>
        <p:nvSpPr>
          <p:cNvPr id="683" name="Google Shape;683;p101"/>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3" name="Shape 413"/>
        <p:cNvGrpSpPr/>
        <p:nvPr/>
      </p:nvGrpSpPr>
      <p:grpSpPr>
        <a:xfrm>
          <a:off x="0" y="0"/>
          <a:ext cx="0" cy="0"/>
          <a:chOff x="0" y="0"/>
          <a:chExt cx="0" cy="0"/>
        </a:xfrm>
      </p:grpSpPr>
      <p:pic>
        <p:nvPicPr>
          <p:cNvPr id="414" name="Google Shape;414;p75"/>
          <p:cNvPicPr preferRelativeResize="0"/>
          <p:nvPr/>
        </p:nvPicPr>
        <p:blipFill rotWithShape="1">
          <a:blip r:embed="rId3">
            <a:alphaModFix/>
          </a:blip>
          <a:srcRect b="0" l="0" r="0" t="0"/>
          <a:stretch/>
        </p:blipFill>
        <p:spPr>
          <a:xfrm>
            <a:off x="0" y="1200150"/>
            <a:ext cx="5715000" cy="3394472"/>
          </a:xfrm>
          <a:prstGeom prst="rect">
            <a:avLst/>
          </a:prstGeom>
          <a:noFill/>
          <a:ln>
            <a:noFill/>
          </a:ln>
        </p:spPr>
      </p:pic>
      <p:pic>
        <p:nvPicPr>
          <p:cNvPr id="415" name="Google Shape;415;p75"/>
          <p:cNvPicPr preferRelativeResize="0"/>
          <p:nvPr/>
        </p:nvPicPr>
        <p:blipFill rotWithShape="1">
          <a:blip r:embed="rId4">
            <a:alphaModFix/>
          </a:blip>
          <a:srcRect b="0" l="0" r="0" t="0"/>
          <a:stretch/>
        </p:blipFill>
        <p:spPr>
          <a:xfrm>
            <a:off x="5029200" y="1085850"/>
            <a:ext cx="4102100" cy="2114550"/>
          </a:xfrm>
          <a:prstGeom prst="rect">
            <a:avLst/>
          </a:prstGeom>
          <a:noFill/>
          <a:ln>
            <a:noFill/>
          </a:ln>
        </p:spPr>
      </p:pic>
      <p:sp>
        <p:nvSpPr>
          <p:cNvPr id="416" name="Google Shape;416;p75"/>
          <p:cNvSpPr txBox="1"/>
          <p:nvPr/>
        </p:nvSpPr>
        <p:spPr>
          <a:xfrm>
            <a:off x="914400" y="4572000"/>
            <a:ext cx="8077200" cy="30003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85714"/>
              </a:lnSpc>
              <a:spcBef>
                <a:spcPts val="0"/>
              </a:spcBef>
              <a:spcAft>
                <a:spcPts val="0"/>
              </a:spcAft>
              <a:buNone/>
            </a:pPr>
            <a:r>
              <a:rPr b="0" i="0" lang="en-GB" sz="1400" u="none" cap="none" strike="noStrike">
                <a:solidFill>
                  <a:schemeClr val="dk1"/>
                </a:solidFill>
                <a:latin typeface="Calibri"/>
                <a:ea typeface="Calibri"/>
                <a:cs typeface="Calibri"/>
                <a:sym typeface="Calibri"/>
              </a:rPr>
              <a:t>(Tenth interim report on Confidential Enquiries into Maternal Deaths in South Africa; 2011 &amp; 2012; Pattinson R, Fawcus S and Moodley J for National Committee for Confidential Enquiries into Maternal Deaths</a:t>
            </a:r>
            <a:endParaRPr/>
          </a:p>
        </p:txBody>
      </p:sp>
      <p:sp>
        <p:nvSpPr>
          <p:cNvPr id="417" name="Google Shape;417;p75"/>
          <p:cNvSpPr/>
          <p:nvPr/>
        </p:nvSpPr>
        <p:spPr>
          <a:xfrm>
            <a:off x="1436688" y="197644"/>
            <a:ext cx="62484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8" name="Google Shape;418;p75"/>
          <p:cNvSpPr txBox="1"/>
          <p:nvPr/>
        </p:nvSpPr>
        <p:spPr>
          <a:xfrm>
            <a:off x="1284288" y="228600"/>
            <a:ext cx="7554912"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rgbClr val="0033CC"/>
                </a:solidFill>
                <a:latin typeface="Calibri"/>
                <a:ea typeface="Calibri"/>
                <a:cs typeface="Calibri"/>
                <a:sym typeface="Calibri"/>
              </a:rPr>
              <a:t>           </a:t>
            </a:r>
            <a:r>
              <a:rPr b="1" i="0" lang="en-GB" sz="4000" u="none" cap="none" strike="noStrike">
                <a:solidFill>
                  <a:schemeClr val="dk1"/>
                </a:solidFill>
                <a:latin typeface="Calibri"/>
                <a:ea typeface="Calibri"/>
                <a:cs typeface="Calibri"/>
                <a:sym typeface="Calibri"/>
              </a:rPr>
              <a:t>Maternal deaths</a:t>
            </a:r>
            <a:endParaRPr/>
          </a:p>
        </p:txBody>
      </p:sp>
      <p:sp>
        <p:nvSpPr>
          <p:cNvPr id="419" name="Google Shape;419;p75"/>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8" name="Shape 688"/>
        <p:cNvGrpSpPr/>
        <p:nvPr/>
      </p:nvGrpSpPr>
      <p:grpSpPr>
        <a:xfrm>
          <a:off x="0" y="0"/>
          <a:ext cx="0" cy="0"/>
          <a:chOff x="0" y="0"/>
          <a:chExt cx="0" cy="0"/>
        </a:xfrm>
      </p:grpSpPr>
      <p:sp>
        <p:nvSpPr>
          <p:cNvPr id="689" name="Google Shape;689;p102"/>
          <p:cNvSpPr txBox="1"/>
          <p:nvPr>
            <p:ph idx="1" type="body"/>
          </p:nvPr>
        </p:nvSpPr>
        <p:spPr>
          <a:xfrm>
            <a:off x="457200" y="1600200"/>
            <a:ext cx="8229600" cy="18859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4B74"/>
              </a:buClr>
              <a:buSzPts val="2800"/>
              <a:buFont typeface="Calibri"/>
              <a:buChar char="•"/>
            </a:pPr>
            <a:r>
              <a:rPr lang="en-GB" sz="2800">
                <a:solidFill>
                  <a:srgbClr val="004B74"/>
                </a:solidFill>
                <a:latin typeface="Calibri"/>
                <a:ea typeface="Calibri"/>
                <a:cs typeface="Calibri"/>
                <a:sym typeface="Calibri"/>
              </a:rPr>
              <a:t>Pregnant</a:t>
            </a:r>
            <a:endParaRPr/>
          </a:p>
          <a:p>
            <a:pPr indent="-342900" lvl="0" marL="342900" rtl="0" algn="l">
              <a:spcBef>
                <a:spcPts val="560"/>
              </a:spcBef>
              <a:spcAft>
                <a:spcPts val="0"/>
              </a:spcAft>
              <a:buClr>
                <a:srgbClr val="004B74"/>
              </a:buClr>
              <a:buSzPts val="2800"/>
              <a:buFont typeface="Calibri"/>
              <a:buChar char="•"/>
            </a:pPr>
            <a:r>
              <a:rPr lang="en-GB" sz="2800">
                <a:solidFill>
                  <a:srgbClr val="004B74"/>
                </a:solidFill>
                <a:latin typeface="Calibri"/>
                <a:ea typeface="Calibri"/>
                <a:cs typeface="Calibri"/>
                <a:sym typeface="Calibri"/>
              </a:rPr>
              <a:t>Breastfeeding</a:t>
            </a:r>
            <a:endParaRPr/>
          </a:p>
          <a:p>
            <a:pPr indent="-342900" lvl="0" marL="342900" rtl="0" algn="l">
              <a:spcBef>
                <a:spcPts val="560"/>
              </a:spcBef>
              <a:spcAft>
                <a:spcPts val="0"/>
              </a:spcAft>
              <a:buClr>
                <a:srgbClr val="004B74"/>
              </a:buClr>
              <a:buSzPts val="2800"/>
              <a:buFont typeface="Calibri"/>
              <a:buChar char="•"/>
            </a:pPr>
            <a:r>
              <a:rPr lang="en-GB" sz="2800">
                <a:solidFill>
                  <a:srgbClr val="004B74"/>
                </a:solidFill>
                <a:latin typeface="Calibri"/>
                <a:ea typeface="Calibri"/>
                <a:cs typeface="Calibri"/>
                <a:sym typeface="Calibri"/>
              </a:rPr>
              <a:t>Within 1 year postpartum regardless of feeding practice</a:t>
            </a:r>
            <a:endParaRPr/>
          </a:p>
          <a:p>
            <a:pPr indent="-342900" lvl="0" marL="342900" rtl="0" algn="l">
              <a:spcBef>
                <a:spcPts val="560"/>
              </a:spcBef>
              <a:spcAft>
                <a:spcPts val="0"/>
              </a:spcAft>
              <a:buClr>
                <a:srgbClr val="004B74"/>
              </a:buClr>
              <a:buSzPts val="2800"/>
              <a:buFont typeface="Calibri"/>
              <a:buChar char="•"/>
            </a:pPr>
            <a:r>
              <a:rPr lang="en-GB" sz="2800">
                <a:solidFill>
                  <a:srgbClr val="004B74"/>
                </a:solidFill>
                <a:latin typeface="Calibri"/>
                <a:ea typeface="Calibri"/>
                <a:cs typeface="Calibri"/>
                <a:sym typeface="Calibri"/>
              </a:rPr>
              <a:t>HIV positive partner of sero-discordant couple</a:t>
            </a:r>
            <a:endParaRPr/>
          </a:p>
        </p:txBody>
      </p:sp>
      <p:sp>
        <p:nvSpPr>
          <p:cNvPr id="690" name="Google Shape;690;p102"/>
          <p:cNvSpPr/>
          <p:nvPr/>
        </p:nvSpPr>
        <p:spPr>
          <a:xfrm>
            <a:off x="1981200" y="197644"/>
            <a:ext cx="51816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1" name="Google Shape;691;p102"/>
          <p:cNvSpPr txBox="1"/>
          <p:nvPr/>
        </p:nvSpPr>
        <p:spPr>
          <a:xfrm>
            <a:off x="1831975" y="228600"/>
            <a:ext cx="5407025"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Maternal ART eligibility</a:t>
            </a:r>
            <a:endParaRPr/>
          </a:p>
        </p:txBody>
      </p:sp>
      <p:sp>
        <p:nvSpPr>
          <p:cNvPr id="692" name="Google Shape;692;p102"/>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7" name="Shape 697"/>
        <p:cNvGrpSpPr/>
        <p:nvPr/>
      </p:nvGrpSpPr>
      <p:grpSpPr>
        <a:xfrm>
          <a:off x="0" y="0"/>
          <a:ext cx="0" cy="0"/>
          <a:chOff x="0" y="0"/>
          <a:chExt cx="0" cy="0"/>
        </a:xfrm>
      </p:grpSpPr>
      <p:sp>
        <p:nvSpPr>
          <p:cNvPr id="698" name="Google Shape;698;p103"/>
          <p:cNvSpPr txBox="1"/>
          <p:nvPr>
            <p:ph idx="1" type="body"/>
          </p:nvPr>
        </p:nvSpPr>
        <p:spPr>
          <a:xfrm>
            <a:off x="457200" y="1600200"/>
            <a:ext cx="8382000" cy="1828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4B74"/>
              </a:buClr>
              <a:buSzPts val="2800"/>
              <a:buFont typeface="Calibri"/>
              <a:buChar char="•"/>
            </a:pPr>
            <a:r>
              <a:rPr lang="en-GB" sz="2800">
                <a:solidFill>
                  <a:srgbClr val="004B74"/>
                </a:solidFill>
                <a:latin typeface="Calibri"/>
                <a:ea typeface="Calibri"/>
                <a:cs typeface="Calibri"/>
                <a:sym typeface="Calibri"/>
              </a:rPr>
              <a:t>Unable to start TFE-FDC on same day, start AZT</a:t>
            </a:r>
            <a:endParaRPr/>
          </a:p>
          <a:p>
            <a:pPr indent="-342900" lvl="0" marL="342900" rtl="0" algn="l">
              <a:spcBef>
                <a:spcPts val="560"/>
              </a:spcBef>
              <a:spcAft>
                <a:spcPts val="0"/>
              </a:spcAft>
              <a:buClr>
                <a:srgbClr val="004B74"/>
              </a:buClr>
              <a:buSzPts val="2800"/>
              <a:buFont typeface="Calibri"/>
              <a:buChar char="•"/>
            </a:pPr>
            <a:r>
              <a:rPr lang="en-GB" sz="2800">
                <a:solidFill>
                  <a:srgbClr val="004B74"/>
                </a:solidFill>
                <a:latin typeface="Calibri"/>
                <a:ea typeface="Calibri"/>
                <a:cs typeface="Calibri"/>
                <a:sym typeface="Calibri"/>
              </a:rPr>
              <a:t>Eligible for lifelong ART but can’t use TFE-FDC</a:t>
            </a:r>
            <a:endParaRPr/>
          </a:p>
          <a:p>
            <a:pPr indent="-285750" lvl="1" marL="742950" rtl="0" algn="l">
              <a:spcBef>
                <a:spcPts val="560"/>
              </a:spcBef>
              <a:spcAft>
                <a:spcPts val="0"/>
              </a:spcAft>
              <a:buClr>
                <a:srgbClr val="004B74"/>
              </a:buClr>
              <a:buSzPts val="2800"/>
              <a:buFont typeface="Calibri"/>
              <a:buChar char="–"/>
            </a:pPr>
            <a:r>
              <a:rPr lang="en-GB">
                <a:solidFill>
                  <a:srgbClr val="004B74"/>
                </a:solidFill>
                <a:latin typeface="Calibri"/>
                <a:ea typeface="Calibri"/>
                <a:cs typeface="Calibri"/>
                <a:sym typeface="Calibri"/>
              </a:rPr>
              <a:t>Renal disease: </a:t>
            </a:r>
            <a:r>
              <a:rPr b="1" lang="en-GB">
                <a:solidFill>
                  <a:srgbClr val="004B74"/>
                </a:solidFill>
                <a:latin typeface="Calibri"/>
                <a:ea typeface="Calibri"/>
                <a:cs typeface="Calibri"/>
                <a:sym typeface="Calibri"/>
              </a:rPr>
              <a:t>ABC</a:t>
            </a:r>
            <a:r>
              <a:rPr lang="en-GB">
                <a:solidFill>
                  <a:srgbClr val="004B74"/>
                </a:solidFill>
                <a:latin typeface="Calibri"/>
                <a:ea typeface="Calibri"/>
                <a:cs typeface="Calibri"/>
                <a:sym typeface="Calibri"/>
              </a:rPr>
              <a:t>+3TC+EFV</a:t>
            </a:r>
            <a:endParaRPr/>
          </a:p>
          <a:p>
            <a:pPr indent="-285750" lvl="1" marL="742950" rtl="0" algn="l">
              <a:spcBef>
                <a:spcPts val="560"/>
              </a:spcBef>
              <a:spcAft>
                <a:spcPts val="0"/>
              </a:spcAft>
              <a:buClr>
                <a:srgbClr val="004B74"/>
              </a:buClr>
              <a:buSzPts val="2800"/>
              <a:buFont typeface="Calibri"/>
              <a:buChar char="–"/>
            </a:pPr>
            <a:r>
              <a:rPr lang="en-GB">
                <a:solidFill>
                  <a:srgbClr val="004B74"/>
                </a:solidFill>
                <a:latin typeface="Calibri"/>
                <a:ea typeface="Calibri"/>
                <a:cs typeface="Calibri"/>
                <a:sym typeface="Calibri"/>
              </a:rPr>
              <a:t>Psychiatric: TDF+FTC+(</a:t>
            </a:r>
            <a:r>
              <a:rPr b="1" lang="en-GB">
                <a:solidFill>
                  <a:srgbClr val="004B74"/>
                </a:solidFill>
                <a:latin typeface="Calibri"/>
                <a:ea typeface="Calibri"/>
                <a:cs typeface="Calibri"/>
                <a:sym typeface="Calibri"/>
              </a:rPr>
              <a:t>NVP</a:t>
            </a:r>
            <a:r>
              <a:rPr lang="en-GB">
                <a:solidFill>
                  <a:srgbClr val="004B74"/>
                </a:solidFill>
                <a:latin typeface="Calibri"/>
                <a:ea typeface="Calibri"/>
                <a:cs typeface="Calibri"/>
                <a:sym typeface="Calibri"/>
              </a:rPr>
              <a:t> or </a:t>
            </a:r>
            <a:r>
              <a:rPr b="1" lang="en-GB">
                <a:solidFill>
                  <a:srgbClr val="004B74"/>
                </a:solidFill>
                <a:latin typeface="Calibri"/>
                <a:ea typeface="Calibri"/>
                <a:cs typeface="Calibri"/>
                <a:sym typeface="Calibri"/>
              </a:rPr>
              <a:t>LPV/r</a:t>
            </a:r>
            <a:r>
              <a:rPr lang="en-GB">
                <a:solidFill>
                  <a:srgbClr val="004B74"/>
                </a:solidFill>
                <a:latin typeface="Calibri"/>
                <a:ea typeface="Calibri"/>
                <a:cs typeface="Calibri"/>
                <a:sym typeface="Calibri"/>
              </a:rPr>
              <a:t>)</a:t>
            </a:r>
            <a:endParaRPr/>
          </a:p>
          <a:p>
            <a:pPr indent="-139700" lvl="0" marL="342900" rtl="0" algn="l">
              <a:spcBef>
                <a:spcPts val="640"/>
              </a:spcBef>
              <a:spcAft>
                <a:spcPts val="0"/>
              </a:spcAft>
              <a:buClr>
                <a:schemeClr val="dk1"/>
              </a:buClr>
              <a:buSzPts val="3200"/>
              <a:buFont typeface="Arial"/>
              <a:buNone/>
            </a:pPr>
            <a:r>
              <a:t/>
            </a:r>
            <a:endParaRPr/>
          </a:p>
          <a:p>
            <a:pPr indent="-139700" lvl="0" marL="342900" rtl="0" algn="l">
              <a:spcBef>
                <a:spcPts val="640"/>
              </a:spcBef>
              <a:spcAft>
                <a:spcPts val="0"/>
              </a:spcAft>
              <a:buClr>
                <a:schemeClr val="dk1"/>
              </a:buClr>
              <a:buSzPts val="3200"/>
              <a:buFont typeface="Arial"/>
              <a:buNone/>
            </a:pPr>
            <a:r>
              <a:t/>
            </a:r>
            <a:endParaRPr/>
          </a:p>
        </p:txBody>
      </p:sp>
      <p:sp>
        <p:nvSpPr>
          <p:cNvPr id="699" name="Google Shape;699;p103"/>
          <p:cNvSpPr/>
          <p:nvPr/>
        </p:nvSpPr>
        <p:spPr>
          <a:xfrm>
            <a:off x="1600200" y="197644"/>
            <a:ext cx="60960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0" name="Google Shape;700;p103"/>
          <p:cNvSpPr txBox="1"/>
          <p:nvPr/>
        </p:nvSpPr>
        <p:spPr>
          <a:xfrm>
            <a:off x="1524000" y="228600"/>
            <a:ext cx="64770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Variation on ART Regimens</a:t>
            </a:r>
            <a:endParaRPr/>
          </a:p>
        </p:txBody>
      </p:sp>
      <p:sp>
        <p:nvSpPr>
          <p:cNvPr id="701" name="Google Shape;701;p103"/>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6" name="Shape 706"/>
        <p:cNvGrpSpPr/>
        <p:nvPr/>
      </p:nvGrpSpPr>
      <p:grpSpPr>
        <a:xfrm>
          <a:off x="0" y="0"/>
          <a:ext cx="0" cy="0"/>
          <a:chOff x="0" y="0"/>
          <a:chExt cx="0" cy="0"/>
        </a:xfrm>
      </p:grpSpPr>
      <p:sp>
        <p:nvSpPr>
          <p:cNvPr id="707" name="Google Shape;707;p104"/>
          <p:cNvSpPr txBox="1"/>
          <p:nvPr>
            <p:ph idx="1" type="body"/>
          </p:nvPr>
        </p:nvSpPr>
        <p:spPr>
          <a:xfrm>
            <a:off x="381000" y="2130029"/>
            <a:ext cx="8229600" cy="2670571"/>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rgbClr val="004B74"/>
              </a:buClr>
              <a:buSzPts val="5400"/>
              <a:buFont typeface="Calibri"/>
              <a:buChar char="•"/>
            </a:pPr>
            <a:r>
              <a:rPr lang="en-GB" sz="5400">
                <a:solidFill>
                  <a:srgbClr val="004B74"/>
                </a:solidFill>
                <a:latin typeface="Calibri"/>
                <a:ea typeface="Calibri"/>
                <a:cs typeface="Calibri"/>
                <a:sym typeface="Calibri"/>
              </a:rPr>
              <a:t>VIRAL LOAD</a:t>
            </a:r>
            <a:endParaRPr/>
          </a:p>
          <a:p>
            <a:pPr indent="-342900" lvl="0" marL="342900" rtl="0" algn="ctr">
              <a:spcBef>
                <a:spcPts val="1080"/>
              </a:spcBef>
              <a:spcAft>
                <a:spcPts val="0"/>
              </a:spcAft>
              <a:buClr>
                <a:srgbClr val="004B74"/>
              </a:buClr>
              <a:buSzPts val="5400"/>
              <a:buFont typeface="Calibri"/>
              <a:buChar char="•"/>
            </a:pPr>
            <a:r>
              <a:rPr lang="en-GB" sz="5400">
                <a:solidFill>
                  <a:srgbClr val="004B74"/>
                </a:solidFill>
                <a:latin typeface="Calibri"/>
                <a:ea typeface="Calibri"/>
                <a:cs typeface="Calibri"/>
                <a:sym typeface="Calibri"/>
              </a:rPr>
              <a:t>VIRAL LOAD</a:t>
            </a:r>
            <a:endParaRPr/>
          </a:p>
          <a:p>
            <a:pPr indent="-342900" lvl="0" marL="342900" rtl="0" algn="ctr">
              <a:spcBef>
                <a:spcPts val="1080"/>
              </a:spcBef>
              <a:spcAft>
                <a:spcPts val="0"/>
              </a:spcAft>
              <a:buClr>
                <a:srgbClr val="004B74"/>
              </a:buClr>
              <a:buSzPts val="5400"/>
              <a:buFont typeface="Calibri"/>
              <a:buChar char="•"/>
            </a:pPr>
            <a:r>
              <a:rPr lang="en-GB" sz="5400">
                <a:solidFill>
                  <a:srgbClr val="004B74"/>
                </a:solidFill>
                <a:latin typeface="Calibri"/>
                <a:ea typeface="Calibri"/>
                <a:cs typeface="Calibri"/>
                <a:sym typeface="Calibri"/>
              </a:rPr>
              <a:t>VIRAL LOAD</a:t>
            </a:r>
            <a:endParaRPr/>
          </a:p>
        </p:txBody>
      </p:sp>
      <p:sp>
        <p:nvSpPr>
          <p:cNvPr id="708" name="Google Shape;708;p104"/>
          <p:cNvSpPr txBox="1"/>
          <p:nvPr>
            <p:ph idx="12" type="sldNum"/>
          </p:nvPr>
        </p:nvSpPr>
        <p:spPr>
          <a:xfrm>
            <a:off x="6875463" y="4782741"/>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GB"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pic>
        <p:nvPicPr>
          <p:cNvPr id="709" name="Google Shape;709;p104"/>
          <p:cNvPicPr preferRelativeResize="0"/>
          <p:nvPr/>
        </p:nvPicPr>
        <p:blipFill rotWithShape="1">
          <a:blip r:embed="rId3">
            <a:alphaModFix/>
          </a:blip>
          <a:srcRect b="0" l="0" r="0" t="0"/>
          <a:stretch/>
        </p:blipFill>
        <p:spPr>
          <a:xfrm>
            <a:off x="539750" y="1512094"/>
            <a:ext cx="1366837" cy="831056"/>
          </a:xfrm>
          <a:prstGeom prst="rect">
            <a:avLst/>
          </a:prstGeom>
          <a:noFill/>
          <a:ln>
            <a:noFill/>
          </a:ln>
        </p:spPr>
      </p:pic>
      <p:pic>
        <p:nvPicPr>
          <p:cNvPr id="710" name="Google Shape;710;p104"/>
          <p:cNvPicPr preferRelativeResize="0"/>
          <p:nvPr/>
        </p:nvPicPr>
        <p:blipFill rotWithShape="1">
          <a:blip r:embed="rId4">
            <a:alphaModFix/>
          </a:blip>
          <a:srcRect b="0" l="0" r="0" t="0"/>
          <a:stretch/>
        </p:blipFill>
        <p:spPr>
          <a:xfrm>
            <a:off x="6705600" y="1510904"/>
            <a:ext cx="1366837" cy="832247"/>
          </a:xfrm>
          <a:prstGeom prst="rect">
            <a:avLst/>
          </a:prstGeom>
          <a:noFill/>
          <a:ln>
            <a:noFill/>
          </a:ln>
        </p:spPr>
      </p:pic>
      <p:grpSp>
        <p:nvGrpSpPr>
          <p:cNvPr id="711" name="Google Shape;711;p104"/>
          <p:cNvGrpSpPr/>
          <p:nvPr/>
        </p:nvGrpSpPr>
        <p:grpSpPr>
          <a:xfrm>
            <a:off x="2260600" y="4212432"/>
            <a:ext cx="4140200" cy="702469"/>
            <a:chOff x="3023828" y="6003032"/>
            <a:chExt cx="3996444" cy="810344"/>
          </a:xfrm>
        </p:grpSpPr>
        <p:pic>
          <p:nvPicPr>
            <p:cNvPr id="712" name="Google Shape;712;p104"/>
            <p:cNvPicPr preferRelativeResize="0"/>
            <p:nvPr/>
          </p:nvPicPr>
          <p:blipFill rotWithShape="1">
            <a:blip r:embed="rId5">
              <a:alphaModFix/>
            </a:blip>
            <a:srcRect b="0" l="0" r="0" t="0"/>
            <a:stretch/>
          </p:blipFill>
          <p:spPr>
            <a:xfrm>
              <a:off x="3023828" y="6003032"/>
              <a:ext cx="792088" cy="810344"/>
            </a:xfrm>
            <a:prstGeom prst="rect">
              <a:avLst/>
            </a:prstGeom>
            <a:noFill/>
            <a:ln>
              <a:noFill/>
            </a:ln>
          </p:spPr>
        </p:pic>
        <p:sp>
          <p:nvSpPr>
            <p:cNvPr id="713" name="Google Shape;713;p104"/>
            <p:cNvSpPr/>
            <p:nvPr/>
          </p:nvSpPr>
          <p:spPr>
            <a:xfrm>
              <a:off x="3886558" y="6409577"/>
              <a:ext cx="576174" cy="141467"/>
            </a:xfrm>
            <a:prstGeom prst="stripedRightArrow">
              <a:avLst>
                <a:gd fmla="val 50000" name="adj1"/>
                <a:gd fmla="val 50000" name="adj2"/>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714" name="Google Shape;714;p104"/>
            <p:cNvPicPr preferRelativeResize="0"/>
            <p:nvPr/>
          </p:nvPicPr>
          <p:blipFill rotWithShape="1">
            <a:blip r:embed="rId6">
              <a:alphaModFix/>
            </a:blip>
            <a:srcRect b="0" l="0" r="0" t="0"/>
            <a:stretch/>
          </p:blipFill>
          <p:spPr>
            <a:xfrm>
              <a:off x="4614009" y="6003032"/>
              <a:ext cx="792088" cy="810344"/>
            </a:xfrm>
            <a:prstGeom prst="rect">
              <a:avLst/>
            </a:prstGeom>
            <a:noFill/>
            <a:ln>
              <a:noFill/>
            </a:ln>
          </p:spPr>
        </p:pic>
        <p:sp>
          <p:nvSpPr>
            <p:cNvPr id="715" name="Google Shape;715;p104"/>
            <p:cNvSpPr/>
            <p:nvPr/>
          </p:nvSpPr>
          <p:spPr>
            <a:xfrm>
              <a:off x="5475634" y="6409577"/>
              <a:ext cx="576174" cy="141467"/>
            </a:xfrm>
            <a:prstGeom prst="stripedRightArrow">
              <a:avLst>
                <a:gd fmla="val 50000" name="adj1"/>
                <a:gd fmla="val 50000" name="adj2"/>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716" name="Google Shape;716;p104"/>
            <p:cNvPicPr preferRelativeResize="0"/>
            <p:nvPr/>
          </p:nvPicPr>
          <p:blipFill rotWithShape="1">
            <a:blip r:embed="rId7">
              <a:alphaModFix/>
            </a:blip>
            <a:srcRect b="0" l="0" r="0" t="0"/>
            <a:stretch/>
          </p:blipFill>
          <p:spPr>
            <a:xfrm>
              <a:off x="6228184" y="6003032"/>
              <a:ext cx="792088" cy="810344"/>
            </a:xfrm>
            <a:prstGeom prst="rect">
              <a:avLst/>
            </a:prstGeom>
            <a:noFill/>
            <a:ln>
              <a:noFill/>
            </a:ln>
          </p:spPr>
        </p:pic>
      </p:grpSp>
      <p:sp>
        <p:nvSpPr>
          <p:cNvPr id="717" name="Google Shape;717;p104"/>
          <p:cNvSpPr txBox="1"/>
          <p:nvPr/>
        </p:nvSpPr>
        <p:spPr>
          <a:xfrm>
            <a:off x="211138" y="3218260"/>
            <a:ext cx="8932862"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endParaRPr b="1" i="0" sz="4000" u="none" cap="none" strike="noStrike">
              <a:solidFill>
                <a:srgbClr val="0033CC"/>
              </a:solidFill>
              <a:latin typeface="Calibri"/>
              <a:ea typeface="Calibri"/>
              <a:cs typeface="Calibri"/>
              <a:sym typeface="Calibri"/>
            </a:endParaRPr>
          </a:p>
        </p:txBody>
      </p:sp>
      <p:sp>
        <p:nvSpPr>
          <p:cNvPr id="718" name="Google Shape;718;p104"/>
          <p:cNvSpPr/>
          <p:nvPr/>
        </p:nvSpPr>
        <p:spPr>
          <a:xfrm>
            <a:off x="228600" y="197644"/>
            <a:ext cx="8686800" cy="920353"/>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9" name="Google Shape;719;p104"/>
          <p:cNvSpPr txBox="1"/>
          <p:nvPr/>
        </p:nvSpPr>
        <p:spPr>
          <a:xfrm>
            <a:off x="-304800" y="434578"/>
            <a:ext cx="9525000" cy="422672"/>
          </a:xfrm>
          <a:prstGeom prst="rect">
            <a:avLst/>
          </a:prstGeom>
          <a:noFill/>
          <a:ln>
            <a:noFill/>
          </a:ln>
        </p:spPr>
        <p:txBody>
          <a:bodyPr anchorCtr="0" anchor="ctr" bIns="45700" lIns="91425" spcFirstLastPara="1" rIns="91425" wrap="square" tIns="45700">
            <a:noAutofit/>
          </a:bodyPr>
          <a:lstStyle/>
          <a:p>
            <a:pPr indent="-180975" lvl="0" marL="263525" marR="0" rtl="0" algn="ctr">
              <a:lnSpc>
                <a:spcPct val="100000"/>
              </a:lnSpc>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Monitoring during pregnancy and breastfeeding </a:t>
            </a:r>
            <a:endParaRPr/>
          </a:p>
        </p:txBody>
      </p:sp>
      <p:sp>
        <p:nvSpPr>
          <p:cNvPr id="720" name="Google Shape;720;p104"/>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t>Responding to VL results</a:t>
            </a:r>
            <a:endParaRPr/>
          </a:p>
        </p:txBody>
      </p:sp>
      <p:sp>
        <p:nvSpPr>
          <p:cNvPr id="727" name="Google Shape;727;p105"/>
          <p:cNvSpPr txBox="1"/>
          <p:nvPr>
            <p:ph idx="1" type="body"/>
          </p:nvPr>
        </p:nvSpPr>
        <p:spPr>
          <a:xfrm>
            <a:off x="457200" y="971550"/>
            <a:ext cx="85344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Char char="•"/>
            </a:pPr>
            <a:r>
              <a:rPr lang="en-GB"/>
              <a:t>&lt;50 copies/ml 🡪 </a:t>
            </a:r>
            <a:endParaRPr/>
          </a:p>
          <a:p>
            <a:pPr indent="0" lvl="2" marL="800100" rtl="0" algn="l">
              <a:spcBef>
                <a:spcPts val="480"/>
              </a:spcBef>
              <a:spcAft>
                <a:spcPts val="0"/>
              </a:spcAft>
              <a:buClr>
                <a:srgbClr val="00B050"/>
              </a:buClr>
              <a:buSzPts val="2400"/>
              <a:buFont typeface="Arial"/>
              <a:buNone/>
            </a:pPr>
            <a:r>
              <a:rPr lang="en-GB">
                <a:solidFill>
                  <a:srgbClr val="00B050"/>
                </a:solidFill>
              </a:rPr>
              <a:t>continue routine monitoring according to schedule</a:t>
            </a:r>
            <a:endParaRPr/>
          </a:p>
          <a:p>
            <a:pPr indent="-342900" lvl="0" marL="342900" rtl="0" algn="l">
              <a:spcBef>
                <a:spcPts val="640"/>
              </a:spcBef>
              <a:spcAft>
                <a:spcPts val="0"/>
              </a:spcAft>
              <a:buClr>
                <a:schemeClr val="dk1"/>
              </a:buClr>
              <a:buSzPts val="3200"/>
              <a:buFont typeface="Arial"/>
              <a:buChar char="•"/>
            </a:pPr>
            <a:r>
              <a:rPr lang="en-GB"/>
              <a:t>400 – 1000 copies/ml 🡪 </a:t>
            </a:r>
            <a:endParaRPr/>
          </a:p>
          <a:p>
            <a:pPr indent="0" lvl="2" marL="800100" rtl="0" algn="l">
              <a:spcBef>
                <a:spcPts val="480"/>
              </a:spcBef>
              <a:spcAft>
                <a:spcPts val="0"/>
              </a:spcAft>
              <a:buClr>
                <a:srgbClr val="FFC000"/>
              </a:buClr>
              <a:buSzPts val="2400"/>
              <a:buFont typeface="Arial"/>
              <a:buNone/>
            </a:pPr>
            <a:r>
              <a:rPr lang="en-GB">
                <a:solidFill>
                  <a:srgbClr val="FFC000"/>
                </a:solidFill>
              </a:rPr>
              <a:t>adherence support; </a:t>
            </a:r>
            <a:endParaRPr/>
          </a:p>
          <a:p>
            <a:pPr indent="0" lvl="2" marL="800100" rtl="0" algn="l">
              <a:spcBef>
                <a:spcPts val="480"/>
              </a:spcBef>
              <a:spcAft>
                <a:spcPts val="0"/>
              </a:spcAft>
              <a:buClr>
                <a:srgbClr val="FFC000"/>
              </a:buClr>
              <a:buSzPts val="2400"/>
              <a:buFont typeface="Arial"/>
              <a:buNone/>
            </a:pPr>
            <a:r>
              <a:rPr lang="en-GB">
                <a:solidFill>
                  <a:srgbClr val="FFC000"/>
                </a:solidFill>
              </a:rPr>
              <a:t>continue VL monitoring according to routine monitoring schedule or sooner if worried about adherence</a:t>
            </a:r>
            <a:endParaRPr/>
          </a:p>
          <a:p>
            <a:pPr indent="-342900" lvl="0" marL="342900" rtl="0" algn="l">
              <a:spcBef>
                <a:spcPts val="640"/>
              </a:spcBef>
              <a:spcAft>
                <a:spcPts val="0"/>
              </a:spcAft>
              <a:buClr>
                <a:schemeClr val="dk1"/>
              </a:buClr>
              <a:buSzPts val="3200"/>
              <a:buFont typeface="Arial"/>
              <a:buChar char="•"/>
            </a:pPr>
            <a:r>
              <a:rPr lang="en-GB"/>
              <a:t>&gt;1000 copies/ml 🡪 </a:t>
            </a:r>
            <a:endParaRPr/>
          </a:p>
          <a:p>
            <a:pPr indent="0" lvl="2" marL="800100" rtl="0" algn="l">
              <a:spcBef>
                <a:spcPts val="480"/>
              </a:spcBef>
              <a:spcAft>
                <a:spcPts val="0"/>
              </a:spcAft>
              <a:buClr>
                <a:srgbClr val="FF0000"/>
              </a:buClr>
              <a:buSzPts val="2400"/>
              <a:buFont typeface="Arial"/>
              <a:buNone/>
            </a:pPr>
            <a:r>
              <a:rPr lang="en-GB">
                <a:solidFill>
                  <a:srgbClr val="FF0000"/>
                </a:solidFill>
              </a:rPr>
              <a:t>repeat VL 1/12</a:t>
            </a:r>
            <a:endParaRPr/>
          </a:p>
          <a:p>
            <a:pPr indent="-342900" lvl="3" marL="1600200" rtl="0" algn="l">
              <a:spcBef>
                <a:spcPts val="400"/>
              </a:spcBef>
              <a:spcAft>
                <a:spcPts val="0"/>
              </a:spcAft>
              <a:buClr>
                <a:srgbClr val="FF0000"/>
              </a:buClr>
              <a:buSzPts val="2000"/>
              <a:buFont typeface="Arial"/>
              <a:buChar char="•"/>
            </a:pPr>
            <a:r>
              <a:rPr lang="en-GB">
                <a:solidFill>
                  <a:srgbClr val="FF0000"/>
                </a:solidFill>
              </a:rPr>
              <a:t>🡪VL undetectable or ≥1 log drop 🡪 continue VL monitoring according to routine monitoring schedule </a:t>
            </a:r>
            <a:endParaRPr/>
          </a:p>
          <a:p>
            <a:pPr indent="-342900" lvl="3" marL="1600200" rtl="0" algn="l">
              <a:spcBef>
                <a:spcPts val="400"/>
              </a:spcBef>
              <a:spcAft>
                <a:spcPts val="0"/>
              </a:spcAft>
              <a:buClr>
                <a:srgbClr val="FF0000"/>
              </a:buClr>
              <a:buSzPts val="2000"/>
              <a:buFont typeface="Arial"/>
              <a:buChar char="•"/>
            </a:pPr>
            <a:r>
              <a:rPr lang="en-GB">
                <a:solidFill>
                  <a:srgbClr val="FF0000"/>
                </a:solidFill>
              </a:rPr>
              <a:t>🡪VL increased or same or &lt;1 log drop 🡪 2</a:t>
            </a:r>
            <a:r>
              <a:rPr baseline="30000" lang="en-GB">
                <a:solidFill>
                  <a:srgbClr val="FF0000"/>
                </a:solidFill>
              </a:rPr>
              <a:t>nd</a:t>
            </a:r>
            <a:r>
              <a:rPr lang="en-GB">
                <a:solidFill>
                  <a:srgbClr val="FF0000"/>
                </a:solidFill>
              </a:rPr>
              <a:t> line ART + birth PCR + infant prophylaxis (AZT+NVP)</a:t>
            </a:r>
            <a:endParaRPr>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solidFill>
                  <a:schemeClr val="dk1"/>
                </a:solidFill>
              </a:rPr>
              <a:t>Explaining the log drop</a:t>
            </a:r>
            <a:endParaRPr b="1">
              <a:solidFill>
                <a:schemeClr val="dk1"/>
              </a:solidFill>
            </a:endParaRPr>
          </a:p>
        </p:txBody>
      </p:sp>
      <p:sp>
        <p:nvSpPr>
          <p:cNvPr id="733" name="Google Shape;733;p10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Char char="•"/>
            </a:pPr>
            <a:r>
              <a:rPr lang="en-GB"/>
              <a:t>Log values make it easier to deal with big numbers</a:t>
            </a:r>
            <a:endParaRPr/>
          </a:p>
          <a:p>
            <a:pPr indent="-342900" lvl="0" marL="342900" rtl="0" algn="l">
              <a:spcBef>
                <a:spcPts val="640"/>
              </a:spcBef>
              <a:spcAft>
                <a:spcPts val="0"/>
              </a:spcAft>
              <a:buClr>
                <a:schemeClr val="dk1"/>
              </a:buClr>
              <a:buSzPts val="3200"/>
              <a:buFont typeface="Arial"/>
              <a:buChar char="•"/>
            </a:pPr>
            <a:r>
              <a:rPr lang="en-GB"/>
              <a:t>Log</a:t>
            </a:r>
            <a:r>
              <a:rPr baseline="-25000" lang="en-GB"/>
              <a:t>10</a:t>
            </a:r>
            <a:r>
              <a:rPr lang="en-GB"/>
              <a:t> shows a number as a factor of 10</a:t>
            </a:r>
            <a:endParaRPr/>
          </a:p>
          <a:p>
            <a:pPr indent="-342900" lvl="0" marL="342900" rtl="0" algn="l">
              <a:spcBef>
                <a:spcPts val="640"/>
              </a:spcBef>
              <a:spcAft>
                <a:spcPts val="0"/>
              </a:spcAft>
              <a:buClr>
                <a:schemeClr val="dk1"/>
              </a:buClr>
              <a:buSzPts val="3200"/>
              <a:buFont typeface="Arial"/>
              <a:buChar char="•"/>
            </a:pPr>
            <a:r>
              <a:rPr lang="en-GB"/>
              <a:t>A 1 log drop in VL means that the VL has dropped 10-fold:</a:t>
            </a:r>
            <a:endParaRPr/>
          </a:p>
          <a:p>
            <a:pPr indent="-285750" lvl="1" marL="742950" rtl="0" algn="l">
              <a:spcBef>
                <a:spcPts val="560"/>
              </a:spcBef>
              <a:spcAft>
                <a:spcPts val="0"/>
              </a:spcAft>
              <a:buClr>
                <a:schemeClr val="dk1"/>
              </a:buClr>
              <a:buSzPts val="2800"/>
              <a:buFont typeface="Arial"/>
              <a:buChar char="–"/>
            </a:pPr>
            <a:r>
              <a:rPr lang="en-GB"/>
              <a:t>From 500 000 to 50 000 = 1 log drop</a:t>
            </a:r>
            <a:endParaRPr/>
          </a:p>
          <a:p>
            <a:pPr indent="-285750" lvl="1" marL="742950" rtl="0" algn="l">
              <a:spcBef>
                <a:spcPts val="560"/>
              </a:spcBef>
              <a:spcAft>
                <a:spcPts val="0"/>
              </a:spcAft>
              <a:buClr>
                <a:schemeClr val="dk1"/>
              </a:buClr>
              <a:buSzPts val="2800"/>
              <a:buFont typeface="Arial"/>
              <a:buChar char="–"/>
            </a:pPr>
            <a:r>
              <a:rPr lang="en-GB"/>
              <a:t>From 5000 to 500 = 1 log drop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t>Explaining the log drop (1)</a:t>
            </a:r>
            <a:endParaRPr/>
          </a:p>
        </p:txBody>
      </p:sp>
      <p:sp>
        <p:nvSpPr>
          <p:cNvPr id="739" name="Google Shape;739;p107"/>
          <p:cNvSpPr txBox="1"/>
          <p:nvPr>
            <p:ph idx="12" type="sldNum"/>
          </p:nvPr>
        </p:nvSpPr>
        <p:spPr>
          <a:xfrm>
            <a:off x="6875463" y="4782741"/>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GB"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pic>
        <p:nvPicPr>
          <p:cNvPr id="740" name="Google Shape;740;p107"/>
          <p:cNvPicPr preferRelativeResize="0"/>
          <p:nvPr/>
        </p:nvPicPr>
        <p:blipFill rotWithShape="1">
          <a:blip r:embed="rId3">
            <a:alphaModFix/>
          </a:blip>
          <a:srcRect b="63587" l="0" r="0" t="12701"/>
          <a:stretch/>
        </p:blipFill>
        <p:spPr>
          <a:xfrm>
            <a:off x="755650" y="1359694"/>
            <a:ext cx="7129463" cy="1266825"/>
          </a:xfrm>
          <a:prstGeom prst="rect">
            <a:avLst/>
          </a:prstGeom>
          <a:noFill/>
          <a:ln>
            <a:noFill/>
          </a:ln>
        </p:spPr>
      </p:pic>
      <p:pic>
        <p:nvPicPr>
          <p:cNvPr id="741" name="Google Shape;741;p107"/>
          <p:cNvPicPr preferRelativeResize="0"/>
          <p:nvPr/>
        </p:nvPicPr>
        <p:blipFill rotWithShape="1">
          <a:blip r:embed="rId4">
            <a:alphaModFix/>
          </a:blip>
          <a:srcRect b="59427" l="0" r="29368" t="26875"/>
          <a:stretch/>
        </p:blipFill>
        <p:spPr>
          <a:xfrm>
            <a:off x="468313" y="3118247"/>
            <a:ext cx="6840537" cy="1191815"/>
          </a:xfrm>
          <a:prstGeom prst="rect">
            <a:avLst/>
          </a:prstGeom>
          <a:noFill/>
          <a:ln>
            <a:noFill/>
          </a:ln>
        </p:spPr>
      </p:pic>
      <p:sp>
        <p:nvSpPr>
          <p:cNvPr id="742" name="Google Shape;742;p107"/>
          <p:cNvSpPr txBox="1"/>
          <p:nvPr/>
        </p:nvSpPr>
        <p:spPr>
          <a:xfrm>
            <a:off x="755650" y="1113235"/>
            <a:ext cx="2303463" cy="300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chemeClr val="dk1"/>
                </a:solidFill>
                <a:latin typeface="Arial"/>
                <a:ea typeface="Arial"/>
                <a:cs typeface="Arial"/>
                <a:sym typeface="Arial"/>
              </a:rPr>
              <a:t>Viral Load 1</a:t>
            </a:r>
            <a:endParaRPr/>
          </a:p>
        </p:txBody>
      </p:sp>
      <p:sp>
        <p:nvSpPr>
          <p:cNvPr id="743" name="Google Shape;743;p107"/>
          <p:cNvSpPr txBox="1"/>
          <p:nvPr/>
        </p:nvSpPr>
        <p:spPr>
          <a:xfrm>
            <a:off x="611188" y="2842022"/>
            <a:ext cx="2305050" cy="300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chemeClr val="dk1"/>
                </a:solidFill>
                <a:latin typeface="Arial"/>
                <a:ea typeface="Arial"/>
                <a:cs typeface="Arial"/>
                <a:sym typeface="Arial"/>
              </a:rPr>
              <a:t>Viral Load 2</a:t>
            </a:r>
            <a:endParaRPr/>
          </a:p>
        </p:txBody>
      </p:sp>
      <p:sp>
        <p:nvSpPr>
          <p:cNvPr id="744" name="Google Shape;744;p107"/>
          <p:cNvSpPr/>
          <p:nvPr/>
        </p:nvSpPr>
        <p:spPr>
          <a:xfrm>
            <a:off x="4716463" y="1924050"/>
            <a:ext cx="1584325" cy="292894"/>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45" name="Google Shape;745;p107"/>
          <p:cNvSpPr/>
          <p:nvPr/>
        </p:nvSpPr>
        <p:spPr>
          <a:xfrm>
            <a:off x="4643438" y="3759994"/>
            <a:ext cx="1584325" cy="292894"/>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108"/>
          <p:cNvPicPr preferRelativeResize="0"/>
          <p:nvPr/>
        </p:nvPicPr>
        <p:blipFill rotWithShape="1">
          <a:blip r:embed="rId3">
            <a:alphaModFix/>
          </a:blip>
          <a:srcRect b="47787" l="0" r="12212" t="35834"/>
          <a:stretch/>
        </p:blipFill>
        <p:spPr>
          <a:xfrm>
            <a:off x="611188" y="3327797"/>
            <a:ext cx="7632700" cy="1026319"/>
          </a:xfrm>
          <a:prstGeom prst="rect">
            <a:avLst/>
          </a:prstGeom>
          <a:noFill/>
          <a:ln>
            <a:noFill/>
          </a:ln>
        </p:spPr>
      </p:pic>
      <p:pic>
        <p:nvPicPr>
          <p:cNvPr id="751" name="Google Shape;751;p108"/>
          <p:cNvPicPr preferRelativeResize="0"/>
          <p:nvPr/>
        </p:nvPicPr>
        <p:blipFill rotWithShape="1">
          <a:blip r:embed="rId4">
            <a:alphaModFix/>
          </a:blip>
          <a:srcRect b="79414" l="0" r="10046" t="2858"/>
          <a:stretch/>
        </p:blipFill>
        <p:spPr>
          <a:xfrm>
            <a:off x="577850" y="1425179"/>
            <a:ext cx="7162800" cy="1200150"/>
          </a:xfrm>
          <a:prstGeom prst="rect">
            <a:avLst/>
          </a:prstGeom>
          <a:noFill/>
          <a:ln>
            <a:noFill/>
          </a:ln>
        </p:spPr>
      </p:pic>
      <p:sp>
        <p:nvSpPr>
          <p:cNvPr id="752" name="Google Shape;752;p10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t>Explaining the log drop (2)</a:t>
            </a:r>
            <a:endParaRPr/>
          </a:p>
        </p:txBody>
      </p:sp>
      <p:sp>
        <p:nvSpPr>
          <p:cNvPr id="753" name="Google Shape;753;p108"/>
          <p:cNvSpPr txBox="1"/>
          <p:nvPr>
            <p:ph idx="12" type="sldNum"/>
          </p:nvPr>
        </p:nvSpPr>
        <p:spPr>
          <a:xfrm>
            <a:off x="6875463" y="4782741"/>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GB"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754" name="Google Shape;754;p108"/>
          <p:cNvSpPr txBox="1"/>
          <p:nvPr/>
        </p:nvSpPr>
        <p:spPr>
          <a:xfrm>
            <a:off x="755650" y="1113235"/>
            <a:ext cx="2303463" cy="300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chemeClr val="dk1"/>
                </a:solidFill>
                <a:latin typeface="Arial"/>
                <a:ea typeface="Arial"/>
                <a:cs typeface="Arial"/>
                <a:sym typeface="Arial"/>
              </a:rPr>
              <a:t>Viral Load 1</a:t>
            </a:r>
            <a:endParaRPr/>
          </a:p>
        </p:txBody>
      </p:sp>
      <p:sp>
        <p:nvSpPr>
          <p:cNvPr id="755" name="Google Shape;755;p108"/>
          <p:cNvSpPr txBox="1"/>
          <p:nvPr/>
        </p:nvSpPr>
        <p:spPr>
          <a:xfrm>
            <a:off x="611188" y="2842022"/>
            <a:ext cx="2305050" cy="300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chemeClr val="dk1"/>
                </a:solidFill>
                <a:latin typeface="Arial"/>
                <a:ea typeface="Arial"/>
                <a:cs typeface="Arial"/>
                <a:sym typeface="Arial"/>
              </a:rPr>
              <a:t>Viral Load 2</a:t>
            </a:r>
            <a:endParaRPr/>
          </a:p>
        </p:txBody>
      </p:sp>
      <p:sp>
        <p:nvSpPr>
          <p:cNvPr id="756" name="Google Shape;756;p108"/>
          <p:cNvSpPr/>
          <p:nvPr/>
        </p:nvSpPr>
        <p:spPr>
          <a:xfrm>
            <a:off x="4716463" y="2031206"/>
            <a:ext cx="1584325" cy="294085"/>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7" name="Google Shape;757;p108"/>
          <p:cNvSpPr/>
          <p:nvPr/>
        </p:nvSpPr>
        <p:spPr>
          <a:xfrm>
            <a:off x="4859338" y="3736181"/>
            <a:ext cx="1584325" cy="294085"/>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109"/>
          <p:cNvPicPr preferRelativeResize="0"/>
          <p:nvPr/>
        </p:nvPicPr>
        <p:blipFill rotWithShape="1">
          <a:blip r:embed="rId3">
            <a:alphaModFix/>
          </a:blip>
          <a:srcRect b="77142" l="0" r="22461" t="2855"/>
          <a:stretch/>
        </p:blipFill>
        <p:spPr>
          <a:xfrm>
            <a:off x="900113" y="3402806"/>
            <a:ext cx="6767512" cy="1275160"/>
          </a:xfrm>
          <a:prstGeom prst="rect">
            <a:avLst/>
          </a:prstGeom>
          <a:noFill/>
          <a:ln>
            <a:noFill/>
          </a:ln>
        </p:spPr>
      </p:pic>
      <p:pic>
        <p:nvPicPr>
          <p:cNvPr id="763" name="Google Shape;763;p109"/>
          <p:cNvPicPr preferRelativeResize="0"/>
          <p:nvPr/>
        </p:nvPicPr>
        <p:blipFill rotWithShape="1">
          <a:blip r:embed="rId4">
            <a:alphaModFix/>
          </a:blip>
          <a:srcRect b="65323" l="0" r="13327" t="16948"/>
          <a:stretch/>
        </p:blipFill>
        <p:spPr>
          <a:xfrm>
            <a:off x="500063" y="1549004"/>
            <a:ext cx="7600950" cy="1184672"/>
          </a:xfrm>
          <a:prstGeom prst="rect">
            <a:avLst/>
          </a:prstGeom>
          <a:noFill/>
          <a:ln>
            <a:noFill/>
          </a:ln>
        </p:spPr>
      </p:pic>
      <p:sp>
        <p:nvSpPr>
          <p:cNvPr id="764" name="Google Shape;764;p10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t>Explaining the log drop (3)</a:t>
            </a:r>
            <a:endParaRPr/>
          </a:p>
        </p:txBody>
      </p:sp>
      <p:sp>
        <p:nvSpPr>
          <p:cNvPr id="765" name="Google Shape;765;p109"/>
          <p:cNvSpPr txBox="1"/>
          <p:nvPr>
            <p:ph idx="12" type="sldNum"/>
          </p:nvPr>
        </p:nvSpPr>
        <p:spPr>
          <a:xfrm>
            <a:off x="6875463" y="4782741"/>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GB"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766" name="Google Shape;766;p109"/>
          <p:cNvSpPr txBox="1"/>
          <p:nvPr/>
        </p:nvSpPr>
        <p:spPr>
          <a:xfrm>
            <a:off x="755650" y="1113235"/>
            <a:ext cx="2303463" cy="300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chemeClr val="dk1"/>
                </a:solidFill>
                <a:latin typeface="Arial"/>
                <a:ea typeface="Arial"/>
                <a:cs typeface="Arial"/>
                <a:sym typeface="Arial"/>
              </a:rPr>
              <a:t>Viral Load 1</a:t>
            </a:r>
            <a:endParaRPr/>
          </a:p>
        </p:txBody>
      </p:sp>
      <p:sp>
        <p:nvSpPr>
          <p:cNvPr id="767" name="Google Shape;767;p109"/>
          <p:cNvSpPr txBox="1"/>
          <p:nvPr/>
        </p:nvSpPr>
        <p:spPr>
          <a:xfrm>
            <a:off x="611188" y="2842022"/>
            <a:ext cx="2305050" cy="300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chemeClr val="dk1"/>
                </a:solidFill>
                <a:latin typeface="Arial"/>
                <a:ea typeface="Arial"/>
                <a:cs typeface="Arial"/>
                <a:sym typeface="Arial"/>
              </a:rPr>
              <a:t>Viral Load 2</a:t>
            </a:r>
            <a:endParaRPr/>
          </a:p>
        </p:txBody>
      </p:sp>
      <p:sp>
        <p:nvSpPr>
          <p:cNvPr id="768" name="Google Shape;768;p109"/>
          <p:cNvSpPr/>
          <p:nvPr/>
        </p:nvSpPr>
        <p:spPr>
          <a:xfrm>
            <a:off x="5148263" y="2062163"/>
            <a:ext cx="1584325" cy="294085"/>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9" name="Google Shape;769;p109"/>
          <p:cNvSpPr/>
          <p:nvPr/>
        </p:nvSpPr>
        <p:spPr>
          <a:xfrm>
            <a:off x="4979988" y="4039791"/>
            <a:ext cx="1584325" cy="294084"/>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110"/>
          <p:cNvPicPr preferRelativeResize="0"/>
          <p:nvPr/>
        </p:nvPicPr>
        <p:blipFill rotWithShape="1">
          <a:blip r:embed="rId3">
            <a:alphaModFix/>
          </a:blip>
          <a:srcRect b="59868" l="0" r="18827" t="20065"/>
          <a:stretch/>
        </p:blipFill>
        <p:spPr>
          <a:xfrm>
            <a:off x="1116013" y="3339703"/>
            <a:ext cx="6624637" cy="1608534"/>
          </a:xfrm>
          <a:prstGeom prst="rect">
            <a:avLst/>
          </a:prstGeom>
          <a:noFill/>
          <a:ln>
            <a:noFill/>
          </a:ln>
        </p:spPr>
      </p:pic>
      <p:pic>
        <p:nvPicPr>
          <p:cNvPr id="775" name="Google Shape;775;p110"/>
          <p:cNvPicPr preferRelativeResize="0"/>
          <p:nvPr/>
        </p:nvPicPr>
        <p:blipFill rotWithShape="1">
          <a:blip r:embed="rId4">
            <a:alphaModFix/>
          </a:blip>
          <a:srcRect b="65562" l="0" r="15648" t="14847"/>
          <a:stretch/>
        </p:blipFill>
        <p:spPr>
          <a:xfrm>
            <a:off x="758825" y="1426369"/>
            <a:ext cx="7558088" cy="1415653"/>
          </a:xfrm>
          <a:prstGeom prst="rect">
            <a:avLst/>
          </a:prstGeom>
          <a:noFill/>
          <a:ln>
            <a:noFill/>
          </a:ln>
        </p:spPr>
      </p:pic>
      <p:sp>
        <p:nvSpPr>
          <p:cNvPr id="776" name="Google Shape;776;p11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t>Explaining the log drop (4)</a:t>
            </a:r>
            <a:endParaRPr/>
          </a:p>
        </p:txBody>
      </p:sp>
      <p:sp>
        <p:nvSpPr>
          <p:cNvPr id="777" name="Google Shape;777;p110"/>
          <p:cNvSpPr txBox="1"/>
          <p:nvPr>
            <p:ph idx="12" type="sldNum"/>
          </p:nvPr>
        </p:nvSpPr>
        <p:spPr>
          <a:xfrm>
            <a:off x="6875463" y="4782741"/>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GB"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778" name="Google Shape;778;p110"/>
          <p:cNvSpPr txBox="1"/>
          <p:nvPr/>
        </p:nvSpPr>
        <p:spPr>
          <a:xfrm>
            <a:off x="755650" y="1113235"/>
            <a:ext cx="2303463" cy="300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chemeClr val="dk1"/>
                </a:solidFill>
                <a:latin typeface="Arial"/>
                <a:ea typeface="Arial"/>
                <a:cs typeface="Arial"/>
                <a:sym typeface="Arial"/>
              </a:rPr>
              <a:t>Viral Load 1</a:t>
            </a:r>
            <a:endParaRPr/>
          </a:p>
        </p:txBody>
      </p:sp>
      <p:sp>
        <p:nvSpPr>
          <p:cNvPr id="779" name="Google Shape;779;p110"/>
          <p:cNvSpPr txBox="1"/>
          <p:nvPr/>
        </p:nvSpPr>
        <p:spPr>
          <a:xfrm>
            <a:off x="611188" y="2842022"/>
            <a:ext cx="2305050" cy="300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2000" u="none" cap="none" strike="noStrike">
                <a:solidFill>
                  <a:schemeClr val="dk1"/>
                </a:solidFill>
                <a:latin typeface="Arial"/>
                <a:ea typeface="Arial"/>
                <a:cs typeface="Arial"/>
                <a:sym typeface="Arial"/>
              </a:rPr>
              <a:t>Viral Load 2</a:t>
            </a:r>
            <a:endParaRPr/>
          </a:p>
        </p:txBody>
      </p:sp>
      <p:sp>
        <p:nvSpPr>
          <p:cNvPr id="780" name="Google Shape;780;p110"/>
          <p:cNvSpPr/>
          <p:nvPr/>
        </p:nvSpPr>
        <p:spPr>
          <a:xfrm>
            <a:off x="5148263" y="2062163"/>
            <a:ext cx="1584325" cy="294085"/>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1" name="Google Shape;781;p110"/>
          <p:cNvSpPr/>
          <p:nvPr/>
        </p:nvSpPr>
        <p:spPr>
          <a:xfrm>
            <a:off x="4979988" y="4039791"/>
            <a:ext cx="1584325" cy="294084"/>
          </a:xfrm>
          <a:prstGeom prst="ellipse">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5" name="Shape 785"/>
        <p:cNvGrpSpPr/>
        <p:nvPr/>
      </p:nvGrpSpPr>
      <p:grpSpPr>
        <a:xfrm>
          <a:off x="0" y="0"/>
          <a:ext cx="0" cy="0"/>
          <a:chOff x="0" y="0"/>
          <a:chExt cx="0" cy="0"/>
        </a:xfrm>
      </p:grpSpPr>
      <p:pic>
        <p:nvPicPr>
          <p:cNvPr id="786" name="Google Shape;786;p111"/>
          <p:cNvPicPr preferRelativeResize="0"/>
          <p:nvPr/>
        </p:nvPicPr>
        <p:blipFill rotWithShape="1">
          <a:blip r:embed="rId3">
            <a:alphaModFix/>
          </a:blip>
          <a:srcRect b="0" l="12365" r="0" t="6302"/>
          <a:stretch/>
        </p:blipFill>
        <p:spPr>
          <a:xfrm>
            <a:off x="990600" y="966788"/>
            <a:ext cx="7173913" cy="3833812"/>
          </a:xfrm>
          <a:prstGeom prst="rect">
            <a:avLst/>
          </a:prstGeom>
          <a:noFill/>
          <a:ln>
            <a:noFill/>
          </a:ln>
          <a:effectLst>
            <a:outerShdw blurRad="50800" rotWithShape="0" algn="ctr" dir="2700000" dist="35921">
              <a:schemeClr val="lt2">
                <a:alpha val="87843"/>
              </a:schemeClr>
            </a:outerShdw>
          </a:effectLst>
        </p:spPr>
      </p:pic>
      <p:sp>
        <p:nvSpPr>
          <p:cNvPr id="787" name="Google Shape;787;p111"/>
          <p:cNvSpPr txBox="1"/>
          <p:nvPr>
            <p:ph idx="12" type="sldNum"/>
          </p:nvPr>
        </p:nvSpPr>
        <p:spPr>
          <a:xfrm>
            <a:off x="6875463" y="4782741"/>
            <a:ext cx="2133600"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GB"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788" name="Google Shape;788;p111"/>
          <p:cNvSpPr/>
          <p:nvPr/>
        </p:nvSpPr>
        <p:spPr>
          <a:xfrm>
            <a:off x="2286000" y="197644"/>
            <a:ext cx="44958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9" name="Google Shape;789;p111"/>
          <p:cNvSpPr txBox="1"/>
          <p:nvPr/>
        </p:nvSpPr>
        <p:spPr>
          <a:xfrm>
            <a:off x="2209800" y="228600"/>
            <a:ext cx="46482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Labour and Delivery</a:t>
            </a:r>
            <a:endParaRPr/>
          </a:p>
        </p:txBody>
      </p:sp>
      <p:sp>
        <p:nvSpPr>
          <p:cNvPr id="790" name="Google Shape;790;p111"/>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4" name="Shape 424"/>
        <p:cNvGrpSpPr/>
        <p:nvPr/>
      </p:nvGrpSpPr>
      <p:grpSpPr>
        <a:xfrm>
          <a:off x="0" y="0"/>
          <a:ext cx="0" cy="0"/>
          <a:chOff x="0" y="0"/>
          <a:chExt cx="0" cy="0"/>
        </a:xfrm>
      </p:grpSpPr>
      <p:sp>
        <p:nvSpPr>
          <p:cNvPr id="425" name="Google Shape;425;p76"/>
          <p:cNvSpPr txBox="1"/>
          <p:nvPr>
            <p:ph idx="1" type="body"/>
          </p:nvPr>
        </p:nvSpPr>
        <p:spPr>
          <a:xfrm>
            <a:off x="457200" y="1303637"/>
            <a:ext cx="8229600" cy="1771650"/>
          </a:xfrm>
          <a:prstGeom prst="rect">
            <a:avLst/>
          </a:prstGeom>
          <a:noFill/>
          <a:ln>
            <a:noFill/>
          </a:ln>
        </p:spPr>
        <p:txBody>
          <a:bodyPr anchorCtr="0" anchor="t" bIns="45700" lIns="91425" spcFirstLastPara="1" rIns="91425" wrap="square" tIns="45700">
            <a:noAutofit/>
          </a:bodyPr>
          <a:lstStyle/>
          <a:p>
            <a:pPr indent="-342900" lvl="0" marL="342900" rtl="0" algn="l">
              <a:lnSpc>
                <a:spcPct val="92857"/>
              </a:lnSpc>
              <a:spcBef>
                <a:spcPts val="0"/>
              </a:spcBef>
              <a:spcAft>
                <a:spcPts val="0"/>
              </a:spcAft>
              <a:buClr>
                <a:srgbClr val="004B74"/>
              </a:buClr>
              <a:buSzPts val="2800"/>
              <a:buFont typeface="Arial"/>
              <a:buChar char="•"/>
            </a:pPr>
            <a:r>
              <a:rPr b="1" lang="en-GB" sz="2800">
                <a:solidFill>
                  <a:srgbClr val="004B74"/>
                </a:solidFill>
                <a:latin typeface="Calibri"/>
                <a:ea typeface="Calibri"/>
                <a:cs typeface="Calibri"/>
                <a:sym typeface="Calibri"/>
              </a:rPr>
              <a:t>3.5%</a:t>
            </a:r>
            <a:r>
              <a:rPr lang="en-GB" sz="2800">
                <a:solidFill>
                  <a:srgbClr val="004B74"/>
                </a:solidFill>
                <a:latin typeface="Calibri"/>
                <a:ea typeface="Calibri"/>
                <a:cs typeface="Calibri"/>
                <a:sym typeface="Calibri"/>
              </a:rPr>
              <a:t> MTCT at 6 weeks (range 1.4-5.9% across provinces)</a:t>
            </a:r>
            <a:endParaRPr/>
          </a:p>
          <a:p>
            <a:pPr indent="-342900" lvl="0" marL="342900" rtl="0" algn="l">
              <a:spcBef>
                <a:spcPts val="560"/>
              </a:spcBef>
              <a:spcAft>
                <a:spcPts val="0"/>
              </a:spcAft>
              <a:buClr>
                <a:srgbClr val="004B74"/>
              </a:buClr>
              <a:buSzPts val="2800"/>
              <a:buFont typeface="Arial"/>
              <a:buChar char="•"/>
            </a:pPr>
            <a:r>
              <a:rPr b="1" lang="en-GB" sz="2800">
                <a:solidFill>
                  <a:srgbClr val="004B74"/>
                </a:solidFill>
                <a:latin typeface="Calibri"/>
                <a:ea typeface="Calibri"/>
                <a:cs typeface="Calibri"/>
                <a:sym typeface="Calibri"/>
              </a:rPr>
              <a:t>4.1%</a:t>
            </a:r>
            <a:r>
              <a:rPr lang="en-GB" sz="2800">
                <a:solidFill>
                  <a:srgbClr val="004B74"/>
                </a:solidFill>
                <a:latin typeface="Calibri"/>
                <a:ea typeface="Calibri"/>
                <a:cs typeface="Calibri"/>
                <a:sym typeface="Calibri"/>
              </a:rPr>
              <a:t> infants of reported HIV- mothers had +HIV Ab </a:t>
            </a:r>
            <a:endParaRPr/>
          </a:p>
          <a:p>
            <a:pPr indent="-342900" lvl="0" marL="342900" rtl="0" algn="l">
              <a:lnSpc>
                <a:spcPct val="92857"/>
              </a:lnSpc>
              <a:spcBef>
                <a:spcPts val="560"/>
              </a:spcBef>
              <a:spcAft>
                <a:spcPts val="0"/>
              </a:spcAft>
              <a:buClr>
                <a:srgbClr val="004B74"/>
              </a:buClr>
              <a:buSzPts val="2800"/>
              <a:buFont typeface="Arial"/>
              <a:buChar char="•"/>
            </a:pPr>
            <a:r>
              <a:rPr b="1" lang="en-GB" sz="2800">
                <a:solidFill>
                  <a:srgbClr val="004B74"/>
                </a:solidFill>
                <a:latin typeface="Calibri"/>
                <a:ea typeface="Calibri"/>
                <a:cs typeface="Calibri"/>
                <a:sym typeface="Calibri"/>
              </a:rPr>
              <a:t>35.1%</a:t>
            </a:r>
            <a:r>
              <a:rPr lang="en-GB" sz="2800">
                <a:solidFill>
                  <a:srgbClr val="004B74"/>
                </a:solidFill>
                <a:latin typeface="Calibri"/>
                <a:ea typeface="Calibri"/>
                <a:cs typeface="Calibri"/>
                <a:sym typeface="Calibri"/>
              </a:rPr>
              <a:t> HIV+ mothers intended to obtain infant PCR test</a:t>
            </a:r>
            <a:endParaRPr/>
          </a:p>
        </p:txBody>
      </p:sp>
      <p:pic>
        <p:nvPicPr>
          <p:cNvPr id="426" name="Google Shape;426;p76"/>
          <p:cNvPicPr preferRelativeResize="0"/>
          <p:nvPr/>
        </p:nvPicPr>
        <p:blipFill rotWithShape="1">
          <a:blip r:embed="rId3">
            <a:alphaModFix/>
          </a:blip>
          <a:srcRect b="0" l="0" r="0" t="0"/>
          <a:stretch/>
        </p:blipFill>
        <p:spPr>
          <a:xfrm>
            <a:off x="5689600" y="3007519"/>
            <a:ext cx="1447800" cy="2078831"/>
          </a:xfrm>
          <a:prstGeom prst="rect">
            <a:avLst/>
          </a:prstGeom>
          <a:noFill/>
          <a:ln>
            <a:noFill/>
          </a:ln>
        </p:spPr>
      </p:pic>
      <p:sp>
        <p:nvSpPr>
          <p:cNvPr id="427" name="Google Shape;427;p76"/>
          <p:cNvSpPr/>
          <p:nvPr/>
        </p:nvSpPr>
        <p:spPr>
          <a:xfrm>
            <a:off x="685800" y="197644"/>
            <a:ext cx="74676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8" name="Google Shape;428;p76"/>
          <p:cNvSpPr txBox="1"/>
          <p:nvPr/>
        </p:nvSpPr>
        <p:spPr>
          <a:xfrm>
            <a:off x="1295400" y="228600"/>
            <a:ext cx="70866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chemeClr val="dk1"/>
                </a:solidFill>
                <a:latin typeface="Calibri"/>
                <a:ea typeface="Calibri"/>
                <a:cs typeface="Calibri"/>
                <a:sym typeface="Calibri"/>
              </a:rPr>
              <a:t>Mother-to-Child Transmission</a:t>
            </a:r>
            <a:endParaRPr/>
          </a:p>
        </p:txBody>
      </p:sp>
      <p:sp>
        <p:nvSpPr>
          <p:cNvPr id="429" name="Google Shape;429;p76"/>
          <p:cNvSpPr txBox="1"/>
          <p:nvPr/>
        </p:nvSpPr>
        <p:spPr>
          <a:xfrm>
            <a:off x="152400" y="4857750"/>
            <a:ext cx="1752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2"/>
          <p:cNvSpPr/>
          <p:nvPr/>
        </p:nvSpPr>
        <p:spPr>
          <a:xfrm>
            <a:off x="2286000" y="197644"/>
            <a:ext cx="44958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7" name="Google Shape;797;p11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798" name="Google Shape;798;p112"/>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Char char="•"/>
            </a:pPr>
            <a:r>
              <a:rPr lang="en-GB"/>
              <a:t>On ART 🡪</a:t>
            </a:r>
            <a:endParaRPr/>
          </a:p>
          <a:p>
            <a:pPr indent="-342900" lvl="0" marL="342900" rtl="0" algn="l">
              <a:spcBef>
                <a:spcPts val="640"/>
              </a:spcBef>
              <a:spcAft>
                <a:spcPts val="0"/>
              </a:spcAft>
              <a:buClr>
                <a:schemeClr val="dk1"/>
              </a:buClr>
              <a:buSzPts val="3200"/>
              <a:buFont typeface="Arial"/>
              <a:buChar char="•"/>
            </a:pPr>
            <a:r>
              <a:rPr lang="en-GB"/>
              <a:t>Unbooked or newly diagnosed in labour 🡪</a:t>
            </a:r>
            <a:endParaRPr/>
          </a:p>
          <a:p>
            <a:pPr indent="-342900" lvl="0" marL="342900" rtl="0" algn="l">
              <a:spcBef>
                <a:spcPts val="640"/>
              </a:spcBef>
              <a:spcAft>
                <a:spcPts val="0"/>
              </a:spcAft>
              <a:buClr>
                <a:schemeClr val="dk1"/>
              </a:buClr>
              <a:buSzPts val="3200"/>
              <a:buFont typeface="Arial"/>
              <a:buChar char="•"/>
            </a:pPr>
            <a:r>
              <a:rPr lang="en-GB"/>
              <a:t>Defaulted ART 🡪</a:t>
            </a:r>
            <a:endParaRPr/>
          </a:p>
          <a:p>
            <a:pPr indent="-139700" lvl="0" marL="342900" rtl="0" algn="l">
              <a:spcBef>
                <a:spcPts val="640"/>
              </a:spcBef>
              <a:spcAft>
                <a:spcPts val="0"/>
              </a:spcAft>
              <a:buClr>
                <a:schemeClr val="dk1"/>
              </a:buClr>
              <a:buSzPts val="3200"/>
              <a:buFont typeface="Arial"/>
              <a:buNone/>
            </a:pPr>
            <a:r>
              <a:t/>
            </a:r>
            <a:endParaRPr/>
          </a:p>
          <a:p>
            <a:pPr indent="-342900" lvl="0" marL="342900" rtl="0" algn="l">
              <a:spcBef>
                <a:spcPts val="640"/>
              </a:spcBef>
              <a:spcAft>
                <a:spcPts val="0"/>
              </a:spcAft>
              <a:buClr>
                <a:schemeClr val="dk1"/>
              </a:buClr>
              <a:buSzPts val="3200"/>
              <a:buFont typeface="Arial"/>
              <a:buChar char="•"/>
            </a:pPr>
            <a:r>
              <a:rPr lang="en-GB"/>
              <a:t>Note: birth PCR &amp; extended prophylaxis for infant</a:t>
            </a:r>
            <a:endParaRPr/>
          </a:p>
        </p:txBody>
      </p:sp>
      <p:sp>
        <p:nvSpPr>
          <p:cNvPr id="799" name="Google Shape;799;p112"/>
          <p:cNvSpPr txBox="1"/>
          <p:nvPr/>
        </p:nvSpPr>
        <p:spPr>
          <a:xfrm>
            <a:off x="2209800" y="228600"/>
            <a:ext cx="46482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chemeClr val="dk1"/>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Labour and Delivery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4" name="Shape 804"/>
        <p:cNvGrpSpPr/>
        <p:nvPr/>
      </p:nvGrpSpPr>
      <p:grpSpPr>
        <a:xfrm>
          <a:off x="0" y="0"/>
          <a:ext cx="0" cy="0"/>
          <a:chOff x="0" y="0"/>
          <a:chExt cx="0" cy="0"/>
        </a:xfrm>
      </p:grpSpPr>
      <p:sp>
        <p:nvSpPr>
          <p:cNvPr id="805" name="Google Shape;805;p113"/>
          <p:cNvSpPr txBox="1"/>
          <p:nvPr>
            <p:ph idx="1" type="body"/>
          </p:nvPr>
        </p:nvSpPr>
        <p:spPr>
          <a:xfrm>
            <a:off x="457200" y="1600200"/>
            <a:ext cx="8229600" cy="2057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4B74"/>
              </a:buClr>
              <a:buSzPts val="3200"/>
              <a:buFont typeface="Calibri"/>
              <a:buChar char="•"/>
            </a:pPr>
            <a:r>
              <a:rPr lang="en-GB">
                <a:solidFill>
                  <a:srgbClr val="004B74"/>
                </a:solidFill>
                <a:latin typeface="Calibri"/>
                <a:ea typeface="Calibri"/>
                <a:cs typeface="Calibri"/>
                <a:sym typeface="Calibri"/>
              </a:rPr>
              <a:t>TB &amp; IPT</a:t>
            </a:r>
            <a:endParaRPr/>
          </a:p>
          <a:p>
            <a:pPr indent="-342900" lvl="0" marL="342900" rtl="0" algn="l">
              <a:spcBef>
                <a:spcPts val="640"/>
              </a:spcBef>
              <a:spcAft>
                <a:spcPts val="0"/>
              </a:spcAft>
              <a:buClr>
                <a:srgbClr val="004B74"/>
              </a:buClr>
              <a:buSzPts val="3200"/>
              <a:buFont typeface="Calibri"/>
              <a:buChar char="•"/>
            </a:pPr>
            <a:r>
              <a:rPr lang="en-GB">
                <a:solidFill>
                  <a:srgbClr val="004B74"/>
                </a:solidFill>
                <a:latin typeface="Calibri"/>
                <a:ea typeface="Calibri"/>
                <a:cs typeface="Calibri"/>
                <a:sym typeface="Calibri"/>
              </a:rPr>
              <a:t>CPT </a:t>
            </a:r>
            <a:endParaRPr/>
          </a:p>
          <a:p>
            <a:pPr indent="-342900" lvl="0" marL="342900" rtl="0" algn="l">
              <a:spcBef>
                <a:spcPts val="640"/>
              </a:spcBef>
              <a:spcAft>
                <a:spcPts val="0"/>
              </a:spcAft>
              <a:buClr>
                <a:srgbClr val="004B74"/>
              </a:buClr>
              <a:buSzPts val="3200"/>
              <a:buFont typeface="Calibri"/>
              <a:buChar char="•"/>
            </a:pPr>
            <a:r>
              <a:rPr lang="en-GB">
                <a:solidFill>
                  <a:srgbClr val="004B74"/>
                </a:solidFill>
                <a:latin typeface="Calibri"/>
                <a:ea typeface="Calibri"/>
                <a:cs typeface="Calibri"/>
                <a:sym typeface="Calibri"/>
              </a:rPr>
              <a:t>Cryptococcal disease in pregnancy</a:t>
            </a:r>
            <a:endParaRPr/>
          </a:p>
          <a:p>
            <a:pPr indent="-139700" lvl="0" marL="342900" rtl="0" algn="l">
              <a:spcBef>
                <a:spcPts val="640"/>
              </a:spcBef>
              <a:spcAft>
                <a:spcPts val="0"/>
              </a:spcAft>
              <a:buClr>
                <a:schemeClr val="dk1"/>
              </a:buClr>
              <a:buSzPts val="3200"/>
              <a:buFont typeface="Arial"/>
              <a:buNone/>
            </a:pPr>
            <a:r>
              <a:t/>
            </a:r>
            <a:endParaRPr/>
          </a:p>
          <a:p>
            <a:pPr indent="-139700" lvl="0" marL="342900" rtl="0" algn="l">
              <a:spcBef>
                <a:spcPts val="640"/>
              </a:spcBef>
              <a:spcAft>
                <a:spcPts val="0"/>
              </a:spcAft>
              <a:buClr>
                <a:schemeClr val="dk1"/>
              </a:buClr>
              <a:buSzPts val="3200"/>
              <a:buFont typeface="Arial"/>
              <a:buNone/>
            </a:pPr>
            <a:r>
              <a:t/>
            </a:r>
            <a:endParaRPr/>
          </a:p>
        </p:txBody>
      </p:sp>
      <p:sp>
        <p:nvSpPr>
          <p:cNvPr id="806" name="Google Shape;806;p113"/>
          <p:cNvSpPr/>
          <p:nvPr/>
        </p:nvSpPr>
        <p:spPr>
          <a:xfrm>
            <a:off x="304801" y="197644"/>
            <a:ext cx="85344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7" name="Google Shape;807;p113"/>
          <p:cNvSpPr txBox="1"/>
          <p:nvPr/>
        </p:nvSpPr>
        <p:spPr>
          <a:xfrm>
            <a:off x="304800" y="228600"/>
            <a:ext cx="8839200" cy="37850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Arial"/>
                <a:ea typeface="Arial"/>
                <a:cs typeface="Arial"/>
                <a:sym typeface="Arial"/>
              </a:rPr>
              <a:t>Other diseases and interventions</a:t>
            </a:r>
            <a:endParaRPr b="1" i="0" sz="4000" u="none" cap="none" strike="noStrike">
              <a:solidFill>
                <a:schemeClr val="dk1"/>
              </a:solidFill>
              <a:latin typeface="Calibri"/>
              <a:ea typeface="Calibri"/>
              <a:cs typeface="Calibri"/>
              <a:sym typeface="Calibri"/>
            </a:endParaRPr>
          </a:p>
        </p:txBody>
      </p:sp>
      <p:sp>
        <p:nvSpPr>
          <p:cNvPr id="808" name="Google Shape;808;p113"/>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4"/>
          <p:cNvSpPr txBox="1"/>
          <p:nvPr/>
        </p:nvSpPr>
        <p:spPr>
          <a:xfrm>
            <a:off x="2895600" y="2914650"/>
            <a:ext cx="3352800" cy="5143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2060"/>
              </a:buClr>
              <a:buSzPts val="2800"/>
              <a:buFont typeface="Arial"/>
              <a:buNone/>
            </a:pPr>
            <a:r>
              <a:rPr b="0" i="0" lang="en-GB" sz="2800" u="none" cap="none" strike="noStrike">
                <a:solidFill>
                  <a:srgbClr val="002060"/>
                </a:solidFill>
                <a:latin typeface="Calibri"/>
                <a:ea typeface="Calibri"/>
                <a:cs typeface="Calibri"/>
                <a:sym typeface="Calibri"/>
              </a:rPr>
              <a:t>Prophylaxis &amp; Testing</a:t>
            </a:r>
            <a:endParaRPr/>
          </a:p>
        </p:txBody>
      </p:sp>
      <p:sp>
        <p:nvSpPr>
          <p:cNvPr id="814" name="Google Shape;814;p114"/>
          <p:cNvSpPr txBox="1"/>
          <p:nvPr/>
        </p:nvSpPr>
        <p:spPr>
          <a:xfrm>
            <a:off x="2667000" y="1649016"/>
            <a:ext cx="3810000" cy="110251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Arial"/>
              <a:buNone/>
            </a:pPr>
            <a:r>
              <a:rPr b="1" i="0" lang="en-GB" sz="4400" u="none" cap="none" strike="noStrike">
                <a:solidFill>
                  <a:schemeClr val="dk1"/>
                </a:solidFill>
                <a:latin typeface="Calibri"/>
                <a:ea typeface="Calibri"/>
                <a:cs typeface="Calibri"/>
                <a:sym typeface="Calibri"/>
              </a:rPr>
              <a:t>The Newborn</a:t>
            </a:r>
            <a:endParaRPr/>
          </a:p>
        </p:txBody>
      </p:sp>
      <p:sp>
        <p:nvSpPr>
          <p:cNvPr id="815" name="Google Shape;815;p114"/>
          <p:cNvSpPr txBox="1"/>
          <p:nvPr/>
        </p:nvSpPr>
        <p:spPr>
          <a:xfrm>
            <a:off x="152400" y="4857750"/>
            <a:ext cx="3276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9" name="Shape 819"/>
        <p:cNvGrpSpPr/>
        <p:nvPr/>
      </p:nvGrpSpPr>
      <p:grpSpPr>
        <a:xfrm>
          <a:off x="0" y="0"/>
          <a:ext cx="0" cy="0"/>
          <a:chOff x="0" y="0"/>
          <a:chExt cx="0" cy="0"/>
        </a:xfrm>
      </p:grpSpPr>
      <p:sp>
        <p:nvSpPr>
          <p:cNvPr id="820" name="Google Shape;820;p115"/>
          <p:cNvSpPr txBox="1"/>
          <p:nvPr/>
        </p:nvSpPr>
        <p:spPr>
          <a:xfrm>
            <a:off x="381000" y="1657350"/>
            <a:ext cx="8153400" cy="110251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Arial"/>
              <a:buNone/>
            </a:pPr>
            <a:r>
              <a:rPr b="1" i="0" lang="en-GB" sz="4400" u="none" cap="none" strike="noStrike">
                <a:solidFill>
                  <a:schemeClr val="dk1"/>
                </a:solidFill>
                <a:latin typeface="Calibri"/>
                <a:ea typeface="Calibri"/>
                <a:cs typeface="Calibri"/>
                <a:sym typeface="Calibri"/>
              </a:rPr>
              <a:t>When can the mother hold a</a:t>
            </a:r>
            <a:endParaRPr/>
          </a:p>
          <a:p>
            <a:pPr indent="0" lvl="0" marL="0" marR="0" rtl="0" algn="ctr">
              <a:spcBef>
                <a:spcPts val="0"/>
              </a:spcBef>
              <a:spcAft>
                <a:spcPts val="0"/>
              </a:spcAft>
              <a:buClr>
                <a:schemeClr val="dk1"/>
              </a:buClr>
              <a:buSzPts val="4400"/>
              <a:buFont typeface="Arial"/>
              <a:buNone/>
            </a:pPr>
            <a:r>
              <a:t/>
            </a:r>
            <a:endParaRPr b="1" i="0" sz="4400" u="none" cap="none" strike="noStrike">
              <a:solidFill>
                <a:srgbClr val="1C49AE"/>
              </a:solidFill>
              <a:latin typeface="Calibri"/>
              <a:ea typeface="Calibri"/>
              <a:cs typeface="Calibri"/>
              <a:sym typeface="Calibri"/>
            </a:endParaRPr>
          </a:p>
          <a:p>
            <a:pPr indent="0" lvl="0" marL="0" marR="0" rtl="0" algn="ctr">
              <a:spcBef>
                <a:spcPts val="0"/>
              </a:spcBef>
              <a:spcAft>
                <a:spcPts val="0"/>
              </a:spcAft>
              <a:buClr>
                <a:schemeClr val="dk1"/>
              </a:buClr>
              <a:buSzPts val="4400"/>
              <a:buFont typeface="Arial"/>
              <a:buNone/>
            </a:pPr>
            <a:r>
              <a:t/>
            </a:r>
            <a:endParaRPr b="1" i="0" sz="4400" u="none" cap="none" strike="noStrike">
              <a:solidFill>
                <a:srgbClr val="1C49AE"/>
              </a:solidFill>
              <a:latin typeface="Calibri"/>
              <a:ea typeface="Calibri"/>
              <a:cs typeface="Calibri"/>
              <a:sym typeface="Calibri"/>
            </a:endParaRPr>
          </a:p>
          <a:p>
            <a:pPr indent="0" lvl="0" marL="0" marR="0" rtl="0" algn="ctr">
              <a:spcBef>
                <a:spcPts val="0"/>
              </a:spcBef>
              <a:spcAft>
                <a:spcPts val="0"/>
              </a:spcAft>
              <a:buClr>
                <a:schemeClr val="dk1"/>
              </a:buClr>
              <a:buSzPts val="4400"/>
              <a:buFont typeface="Arial"/>
              <a:buNone/>
            </a:pPr>
            <a:r>
              <a:t/>
            </a:r>
            <a:endParaRPr b="1" i="0" sz="4400" u="none" cap="none" strike="noStrike">
              <a:solidFill>
                <a:srgbClr val="1C49AE"/>
              </a:solidFill>
              <a:latin typeface="Calibri"/>
              <a:ea typeface="Calibri"/>
              <a:cs typeface="Calibri"/>
              <a:sym typeface="Calibri"/>
            </a:endParaRPr>
          </a:p>
          <a:p>
            <a:pPr indent="0" lvl="0" marL="0" marR="0" rtl="0" algn="ctr">
              <a:spcBef>
                <a:spcPts val="0"/>
              </a:spcBef>
              <a:spcAft>
                <a:spcPts val="0"/>
              </a:spcAft>
              <a:buClr>
                <a:schemeClr val="dk1"/>
              </a:buClr>
              <a:buSzPts val="4400"/>
              <a:buFont typeface="Arial"/>
              <a:buNone/>
            </a:pPr>
            <a:r>
              <a:rPr b="1" i="0" lang="en-GB" sz="4400" u="none" cap="none" strike="noStrike">
                <a:solidFill>
                  <a:schemeClr val="dk1"/>
                </a:solidFill>
                <a:latin typeface="Calibri"/>
                <a:ea typeface="Calibri"/>
                <a:cs typeface="Calibri"/>
                <a:sym typeface="Calibri"/>
              </a:rPr>
              <a:t>because her baby is HIV negative?</a:t>
            </a:r>
            <a:endParaRPr/>
          </a:p>
        </p:txBody>
      </p:sp>
      <p:sp>
        <p:nvSpPr>
          <p:cNvPr id="821" name="Google Shape;821;p115"/>
          <p:cNvSpPr txBox="1"/>
          <p:nvPr/>
        </p:nvSpPr>
        <p:spPr>
          <a:xfrm>
            <a:off x="152400" y="4857750"/>
            <a:ext cx="3276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pic>
        <p:nvPicPr>
          <p:cNvPr id="822" name="Google Shape;822;p115"/>
          <p:cNvPicPr preferRelativeResize="0"/>
          <p:nvPr/>
        </p:nvPicPr>
        <p:blipFill rotWithShape="1">
          <a:blip r:embed="rId3">
            <a:alphaModFix/>
          </a:blip>
          <a:srcRect b="0" l="0" r="0" t="0"/>
          <a:stretch/>
        </p:blipFill>
        <p:spPr>
          <a:xfrm>
            <a:off x="2895600" y="1657350"/>
            <a:ext cx="1962949" cy="102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7" name="Shape 827"/>
        <p:cNvGrpSpPr/>
        <p:nvPr/>
      </p:nvGrpSpPr>
      <p:grpSpPr>
        <a:xfrm>
          <a:off x="0" y="0"/>
          <a:ext cx="0" cy="0"/>
          <a:chOff x="0" y="0"/>
          <a:chExt cx="0" cy="0"/>
        </a:xfrm>
      </p:grpSpPr>
      <p:sp>
        <p:nvSpPr>
          <p:cNvPr id="828" name="Google Shape;828;p116"/>
          <p:cNvSpPr txBox="1"/>
          <p:nvPr>
            <p:ph idx="1" type="body"/>
          </p:nvPr>
        </p:nvSpPr>
        <p:spPr>
          <a:xfrm>
            <a:off x="457200" y="1577579"/>
            <a:ext cx="8763000" cy="339447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2060"/>
              </a:buClr>
              <a:buSzPts val="2800"/>
              <a:buFont typeface="Calibri"/>
              <a:buNone/>
            </a:pPr>
            <a:r>
              <a:rPr b="1" lang="en-GB" sz="2800">
                <a:solidFill>
                  <a:srgbClr val="002060"/>
                </a:solidFill>
                <a:latin typeface="Calibri"/>
                <a:ea typeface="Calibri"/>
                <a:cs typeface="Calibri"/>
                <a:sym typeface="Calibri"/>
              </a:rPr>
              <a:t>Exposed</a:t>
            </a:r>
            <a:r>
              <a:rPr lang="en-GB" sz="2800">
                <a:solidFill>
                  <a:srgbClr val="002060"/>
                </a:solidFill>
                <a:latin typeface="Calibri"/>
                <a:ea typeface="Calibri"/>
                <a:cs typeface="Calibri"/>
                <a:sym typeface="Calibri"/>
              </a:rPr>
              <a:t>: </a:t>
            </a:r>
            <a:endParaRPr/>
          </a:p>
          <a:p>
            <a:pPr indent="-342900" lvl="0" marL="342900" rtl="0" algn="l">
              <a:lnSpc>
                <a:spcPct val="96428"/>
              </a:lnSpc>
              <a:spcBef>
                <a:spcPts val="560"/>
              </a:spcBef>
              <a:spcAft>
                <a:spcPts val="0"/>
              </a:spcAft>
              <a:buClr>
                <a:srgbClr val="002060"/>
              </a:buClr>
              <a:buSzPts val="2800"/>
              <a:buFont typeface="Arial"/>
              <a:buChar char="•"/>
            </a:pPr>
            <a:r>
              <a:rPr lang="en-GB" sz="2800">
                <a:solidFill>
                  <a:srgbClr val="002060"/>
                </a:solidFill>
                <a:latin typeface="Calibri"/>
                <a:ea typeface="Calibri"/>
                <a:cs typeface="Calibri"/>
                <a:sym typeface="Calibri"/>
              </a:rPr>
              <a:t>Any child born to an HIV-infected mother until a final status is determined.</a:t>
            </a:r>
            <a:endParaRPr/>
          </a:p>
          <a:p>
            <a:pPr indent="0" lvl="0" marL="0" rtl="0" algn="l">
              <a:spcBef>
                <a:spcPts val="560"/>
              </a:spcBef>
              <a:spcAft>
                <a:spcPts val="0"/>
              </a:spcAft>
              <a:buClr>
                <a:srgbClr val="002060"/>
              </a:buClr>
              <a:buSzPts val="2800"/>
              <a:buFont typeface="Calibri"/>
              <a:buNone/>
            </a:pPr>
            <a:r>
              <a:rPr b="1" lang="en-GB" sz="2800">
                <a:solidFill>
                  <a:srgbClr val="002060"/>
                </a:solidFill>
                <a:latin typeface="Calibri"/>
                <a:ea typeface="Calibri"/>
                <a:cs typeface="Calibri"/>
                <a:sym typeface="Calibri"/>
              </a:rPr>
              <a:t>Infected</a:t>
            </a:r>
            <a:r>
              <a:rPr lang="en-GB" sz="2800">
                <a:solidFill>
                  <a:srgbClr val="002060"/>
                </a:solidFill>
                <a:latin typeface="Calibri"/>
                <a:ea typeface="Calibri"/>
                <a:cs typeface="Calibri"/>
                <a:sym typeface="Calibri"/>
              </a:rPr>
              <a:t>: </a:t>
            </a:r>
            <a:endParaRPr/>
          </a:p>
          <a:p>
            <a:pPr indent="-342900" lvl="0" marL="342900" rtl="0" algn="l">
              <a:spcBef>
                <a:spcPts val="560"/>
              </a:spcBef>
              <a:spcAft>
                <a:spcPts val="0"/>
              </a:spcAft>
              <a:buClr>
                <a:srgbClr val="002060"/>
              </a:buClr>
              <a:buSzPts val="2800"/>
              <a:buFont typeface="Arial"/>
              <a:buChar char="•"/>
            </a:pPr>
            <a:r>
              <a:rPr lang="en-GB" sz="2800">
                <a:solidFill>
                  <a:srgbClr val="002060"/>
                </a:solidFill>
                <a:latin typeface="Calibri"/>
                <a:ea typeface="Calibri"/>
                <a:cs typeface="Calibri"/>
                <a:sym typeface="Calibri"/>
              </a:rPr>
              <a:t>We know the child has the virus in their body</a:t>
            </a:r>
            <a:endParaRPr/>
          </a:p>
          <a:p>
            <a:pPr indent="0" lvl="0" marL="0" rtl="0" algn="l">
              <a:spcBef>
                <a:spcPts val="560"/>
              </a:spcBef>
              <a:spcAft>
                <a:spcPts val="0"/>
              </a:spcAft>
              <a:buClr>
                <a:srgbClr val="002060"/>
              </a:buClr>
              <a:buSzPts val="2800"/>
              <a:buFont typeface="Calibri"/>
              <a:buNone/>
            </a:pPr>
            <a:r>
              <a:rPr b="1" lang="en-GB" sz="2800">
                <a:solidFill>
                  <a:srgbClr val="002060"/>
                </a:solidFill>
                <a:latin typeface="Calibri"/>
                <a:ea typeface="Calibri"/>
                <a:cs typeface="Calibri"/>
                <a:sym typeface="Calibri"/>
              </a:rPr>
              <a:t>Uninfected</a:t>
            </a:r>
            <a:r>
              <a:rPr lang="en-GB" sz="2800">
                <a:solidFill>
                  <a:srgbClr val="002060"/>
                </a:solidFill>
                <a:latin typeface="Calibri"/>
                <a:ea typeface="Calibri"/>
                <a:cs typeface="Calibri"/>
                <a:sym typeface="Calibri"/>
              </a:rPr>
              <a:t>: </a:t>
            </a:r>
            <a:endParaRPr/>
          </a:p>
          <a:p>
            <a:pPr indent="-342900" lvl="0" marL="342900" rtl="0" algn="l">
              <a:lnSpc>
                <a:spcPct val="96428"/>
              </a:lnSpc>
              <a:spcBef>
                <a:spcPts val="560"/>
              </a:spcBef>
              <a:spcAft>
                <a:spcPts val="0"/>
              </a:spcAft>
              <a:buClr>
                <a:srgbClr val="002060"/>
              </a:buClr>
              <a:buSzPts val="2800"/>
              <a:buFont typeface="Arial"/>
              <a:buChar char="•"/>
            </a:pPr>
            <a:r>
              <a:rPr lang="en-GB" sz="2800">
                <a:solidFill>
                  <a:srgbClr val="002060"/>
                </a:solidFill>
                <a:latin typeface="Calibri"/>
                <a:ea typeface="Calibri"/>
                <a:cs typeface="Calibri"/>
                <a:sym typeface="Calibri"/>
              </a:rPr>
              <a:t>We know the child is free of the virus and is no longer exposed or in a window period.</a:t>
            </a:r>
            <a:endParaRPr sz="2800">
              <a:solidFill>
                <a:srgbClr val="002060"/>
              </a:solidFill>
              <a:latin typeface="Calibri"/>
              <a:ea typeface="Calibri"/>
              <a:cs typeface="Calibri"/>
              <a:sym typeface="Calibri"/>
            </a:endParaRPr>
          </a:p>
          <a:p>
            <a:pPr indent="-139700" lvl="0" marL="342900" rtl="0" algn="l">
              <a:spcBef>
                <a:spcPts val="640"/>
              </a:spcBef>
              <a:spcAft>
                <a:spcPts val="0"/>
              </a:spcAft>
              <a:buClr>
                <a:schemeClr val="dk1"/>
              </a:buClr>
              <a:buSzPts val="3200"/>
              <a:buFont typeface="Arial"/>
              <a:buNone/>
            </a:pPr>
            <a:r>
              <a:t/>
            </a:r>
            <a:endParaRPr/>
          </a:p>
        </p:txBody>
      </p:sp>
      <p:sp>
        <p:nvSpPr>
          <p:cNvPr id="829" name="Google Shape;829;p116"/>
          <p:cNvSpPr/>
          <p:nvPr/>
        </p:nvSpPr>
        <p:spPr>
          <a:xfrm>
            <a:off x="1560513" y="454818"/>
            <a:ext cx="6078537"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0" name="Google Shape;830;p116"/>
          <p:cNvSpPr txBox="1"/>
          <p:nvPr/>
        </p:nvSpPr>
        <p:spPr>
          <a:xfrm>
            <a:off x="1382712" y="477439"/>
            <a:ext cx="65278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Infant testing</a:t>
            </a:r>
            <a:endParaRPr/>
          </a:p>
        </p:txBody>
      </p:sp>
      <p:sp>
        <p:nvSpPr>
          <p:cNvPr id="831" name="Google Shape;831;p116"/>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5" name="Shape 835"/>
        <p:cNvGrpSpPr/>
        <p:nvPr/>
      </p:nvGrpSpPr>
      <p:grpSpPr>
        <a:xfrm>
          <a:off x="0" y="0"/>
          <a:ext cx="0" cy="0"/>
          <a:chOff x="0" y="0"/>
          <a:chExt cx="0" cy="0"/>
        </a:xfrm>
      </p:grpSpPr>
      <p:sp>
        <p:nvSpPr>
          <p:cNvPr id="836" name="Google Shape;836;p117"/>
          <p:cNvSpPr txBox="1"/>
          <p:nvPr>
            <p:ph idx="1" type="body"/>
          </p:nvPr>
        </p:nvSpPr>
        <p:spPr>
          <a:xfrm>
            <a:off x="457200" y="1657350"/>
            <a:ext cx="82296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2060"/>
              </a:buClr>
              <a:buSzPts val="2800"/>
              <a:buFont typeface="Arial"/>
              <a:buChar char="•"/>
            </a:pPr>
            <a:r>
              <a:rPr lang="en-GB" sz="2800">
                <a:solidFill>
                  <a:srgbClr val="002060"/>
                </a:solidFill>
                <a:latin typeface="Calibri"/>
                <a:ea typeface="Calibri"/>
                <a:cs typeface="Calibri"/>
                <a:sym typeface="Calibri"/>
              </a:rPr>
              <a:t>The time when someone can test negative but still be infected with the HIV virus. </a:t>
            </a:r>
            <a:endParaRPr/>
          </a:p>
          <a:p>
            <a:pPr indent="-165100" lvl="0" marL="342900" rtl="0" algn="l">
              <a:lnSpc>
                <a:spcPct val="71428"/>
              </a:lnSpc>
              <a:spcBef>
                <a:spcPts val="560"/>
              </a:spcBef>
              <a:spcAft>
                <a:spcPts val="0"/>
              </a:spcAft>
              <a:buClr>
                <a:schemeClr val="dk1"/>
              </a:buClr>
              <a:buSzPts val="2800"/>
              <a:buFont typeface="Arial"/>
              <a:buNone/>
            </a:pPr>
            <a:r>
              <a:t/>
            </a:r>
            <a:endParaRPr sz="2800">
              <a:solidFill>
                <a:srgbClr val="002060"/>
              </a:solidFill>
              <a:latin typeface="Calibri"/>
              <a:ea typeface="Calibri"/>
              <a:cs typeface="Calibri"/>
              <a:sym typeface="Calibri"/>
            </a:endParaRPr>
          </a:p>
          <a:p>
            <a:pPr indent="-342900" lvl="0" marL="342900" rtl="0" algn="l">
              <a:lnSpc>
                <a:spcPct val="71428"/>
              </a:lnSpc>
              <a:spcBef>
                <a:spcPts val="560"/>
              </a:spcBef>
              <a:spcAft>
                <a:spcPts val="0"/>
              </a:spcAft>
              <a:buClr>
                <a:srgbClr val="002060"/>
              </a:buClr>
              <a:buSzPts val="2800"/>
              <a:buFont typeface="Arial"/>
              <a:buChar char="•"/>
            </a:pPr>
            <a:r>
              <a:rPr lang="en-GB" sz="2800">
                <a:solidFill>
                  <a:srgbClr val="002060"/>
                </a:solidFill>
                <a:latin typeface="Calibri"/>
                <a:ea typeface="Calibri"/>
                <a:cs typeface="Calibri"/>
                <a:sym typeface="Calibri"/>
              </a:rPr>
              <a:t>Determined based on EXPOSURE to the virus:</a:t>
            </a:r>
            <a:endParaRPr/>
          </a:p>
          <a:p>
            <a:pPr indent="-165100" lvl="0" marL="342900" rtl="0" algn="l">
              <a:lnSpc>
                <a:spcPct val="71428"/>
              </a:lnSpc>
              <a:spcBef>
                <a:spcPts val="560"/>
              </a:spcBef>
              <a:spcAft>
                <a:spcPts val="0"/>
              </a:spcAft>
              <a:buClr>
                <a:schemeClr val="dk1"/>
              </a:buClr>
              <a:buSzPts val="2800"/>
              <a:buFont typeface="Arial"/>
              <a:buNone/>
            </a:pPr>
            <a:r>
              <a:t/>
            </a:r>
            <a:endParaRPr sz="2800">
              <a:solidFill>
                <a:srgbClr val="002060"/>
              </a:solidFill>
              <a:latin typeface="Calibri"/>
              <a:ea typeface="Calibri"/>
              <a:cs typeface="Calibri"/>
              <a:sym typeface="Calibri"/>
            </a:endParaRPr>
          </a:p>
          <a:p>
            <a:pPr indent="-285750" lvl="1" marL="742950" rtl="0" algn="l">
              <a:lnSpc>
                <a:spcPct val="71428"/>
              </a:lnSpc>
              <a:spcBef>
                <a:spcPts val="560"/>
              </a:spcBef>
              <a:spcAft>
                <a:spcPts val="0"/>
              </a:spcAft>
              <a:buClr>
                <a:srgbClr val="002060"/>
              </a:buClr>
              <a:buSzPts val="2800"/>
              <a:buFont typeface="Arial"/>
              <a:buChar char="•"/>
            </a:pPr>
            <a:r>
              <a:rPr lang="en-GB">
                <a:solidFill>
                  <a:srgbClr val="002060"/>
                </a:solidFill>
                <a:latin typeface="Calibri"/>
                <a:ea typeface="Calibri"/>
                <a:cs typeface="Calibri"/>
                <a:sym typeface="Calibri"/>
              </a:rPr>
              <a:t>For adults, the window period is based on SEX.</a:t>
            </a:r>
            <a:endParaRPr/>
          </a:p>
          <a:p>
            <a:pPr indent="0" lvl="1" marL="400050" rtl="0" algn="l">
              <a:lnSpc>
                <a:spcPct val="71428"/>
              </a:lnSpc>
              <a:spcBef>
                <a:spcPts val="560"/>
              </a:spcBef>
              <a:spcAft>
                <a:spcPts val="0"/>
              </a:spcAft>
              <a:buClr>
                <a:srgbClr val="002060"/>
              </a:buClr>
              <a:buSzPts val="2800"/>
              <a:buFont typeface="Calibri"/>
              <a:buNone/>
            </a:pPr>
            <a:r>
              <a:rPr lang="en-GB">
                <a:solidFill>
                  <a:srgbClr val="002060"/>
                </a:solidFill>
                <a:latin typeface="Calibri"/>
                <a:ea typeface="Calibri"/>
                <a:cs typeface="Calibri"/>
                <a:sym typeface="Calibri"/>
              </a:rPr>
              <a:t> </a:t>
            </a:r>
            <a:endParaRPr/>
          </a:p>
          <a:p>
            <a:pPr indent="-285750" lvl="1" marL="742950" rtl="0" algn="l">
              <a:lnSpc>
                <a:spcPct val="71428"/>
              </a:lnSpc>
              <a:spcBef>
                <a:spcPts val="560"/>
              </a:spcBef>
              <a:spcAft>
                <a:spcPts val="0"/>
              </a:spcAft>
              <a:buClr>
                <a:srgbClr val="002060"/>
              </a:buClr>
              <a:buSzPts val="2800"/>
              <a:buFont typeface="Arial"/>
              <a:buChar char="•"/>
            </a:pPr>
            <a:r>
              <a:rPr lang="en-GB">
                <a:solidFill>
                  <a:srgbClr val="002060"/>
                </a:solidFill>
                <a:latin typeface="Calibri"/>
                <a:ea typeface="Calibri"/>
                <a:cs typeface="Calibri"/>
                <a:sym typeface="Calibri"/>
              </a:rPr>
              <a:t>For young children it is BREASTFEEDING.</a:t>
            </a:r>
            <a:endParaRPr/>
          </a:p>
        </p:txBody>
      </p:sp>
      <p:sp>
        <p:nvSpPr>
          <p:cNvPr id="837" name="Google Shape;837;p117"/>
          <p:cNvSpPr/>
          <p:nvPr/>
        </p:nvSpPr>
        <p:spPr>
          <a:xfrm>
            <a:off x="2760663" y="197644"/>
            <a:ext cx="3487737"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8" name="Google Shape;838;p117"/>
          <p:cNvSpPr txBox="1"/>
          <p:nvPr/>
        </p:nvSpPr>
        <p:spPr>
          <a:xfrm>
            <a:off x="2616200" y="228600"/>
            <a:ext cx="36322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Window Period</a:t>
            </a:r>
            <a:endParaRPr/>
          </a:p>
        </p:txBody>
      </p:sp>
      <p:sp>
        <p:nvSpPr>
          <p:cNvPr id="839" name="Google Shape;839;p117"/>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4" name="Shape 844"/>
        <p:cNvGrpSpPr/>
        <p:nvPr/>
      </p:nvGrpSpPr>
      <p:grpSpPr>
        <a:xfrm>
          <a:off x="0" y="0"/>
          <a:ext cx="0" cy="0"/>
          <a:chOff x="0" y="0"/>
          <a:chExt cx="0" cy="0"/>
        </a:xfrm>
      </p:grpSpPr>
      <p:graphicFrame>
        <p:nvGraphicFramePr>
          <p:cNvPr id="845" name="Google Shape;845;p118"/>
          <p:cNvGraphicFramePr/>
          <p:nvPr/>
        </p:nvGraphicFramePr>
        <p:xfrm>
          <a:off x="454025" y="1143000"/>
          <a:ext cx="3000000" cy="3000000"/>
        </p:xfrm>
        <a:graphic>
          <a:graphicData uri="http://schemas.openxmlformats.org/drawingml/2006/table">
            <a:tbl>
              <a:tblPr>
                <a:noFill/>
                <a:tableStyleId>{F9878D82-CD5D-4734-8B8B-C53DBE8E56B8}</a:tableStyleId>
              </a:tblPr>
              <a:tblGrid>
                <a:gridCol w="4114800"/>
                <a:gridCol w="4114800"/>
              </a:tblGrid>
              <a:tr h="1306125">
                <a:tc>
                  <a:txBody>
                    <a:bodyPr/>
                    <a:lstStyle/>
                    <a:p>
                      <a:pPr indent="0" lvl="0" marL="0" marR="0" rtl="0" algn="ctr">
                        <a:lnSpc>
                          <a:spcPct val="120000"/>
                        </a:lnSpc>
                        <a:spcBef>
                          <a:spcPts val="0"/>
                        </a:spcBef>
                        <a:spcAft>
                          <a:spcPts val="0"/>
                        </a:spcAft>
                        <a:buClr>
                          <a:srgbClr val="EB3D00"/>
                        </a:buClr>
                        <a:buSzPts val="2700"/>
                        <a:buFont typeface="Calibri"/>
                        <a:buNone/>
                      </a:pPr>
                      <a:r>
                        <a:rPr b="0" i="0" lang="en-GB" sz="2700" u="none" cap="none" strike="noStrike">
                          <a:solidFill>
                            <a:srgbClr val="002060"/>
                          </a:solidFill>
                          <a:latin typeface="Calibri"/>
                          <a:ea typeface="Calibri"/>
                          <a:cs typeface="Calibri"/>
                          <a:sym typeface="Calibri"/>
                        </a:rPr>
                        <a:t>Immune Response</a:t>
                      </a:r>
                      <a:endParaRPr sz="1100"/>
                    </a:p>
                  </a:txBody>
                  <a:tcPr marT="50225" marB="50225" marR="91450" marL="91450"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8D8D8"/>
                    </a:solidFill>
                  </a:tcPr>
                </a:tc>
                <a:tc>
                  <a:txBody>
                    <a:bodyPr/>
                    <a:lstStyle/>
                    <a:p>
                      <a:pPr indent="0" lvl="0" marL="0" marR="0" rtl="0" algn="ctr">
                        <a:lnSpc>
                          <a:spcPct val="120000"/>
                        </a:lnSpc>
                        <a:spcBef>
                          <a:spcPts val="0"/>
                        </a:spcBef>
                        <a:spcAft>
                          <a:spcPts val="0"/>
                        </a:spcAft>
                        <a:buClr>
                          <a:srgbClr val="EB3D00"/>
                        </a:buClr>
                        <a:buSzPts val="2700"/>
                        <a:buFont typeface="Calibri"/>
                        <a:buNone/>
                      </a:pPr>
                      <a:r>
                        <a:rPr b="0" i="0" lang="en-GB" sz="2700" u="none" cap="none" strike="noStrike">
                          <a:solidFill>
                            <a:srgbClr val="002060"/>
                          </a:solidFill>
                          <a:latin typeface="Calibri"/>
                          <a:ea typeface="Calibri"/>
                          <a:cs typeface="Calibri"/>
                          <a:sym typeface="Calibri"/>
                        </a:rPr>
                        <a:t>Virus directly</a:t>
                      </a:r>
                      <a:endParaRPr sz="1100"/>
                    </a:p>
                  </a:txBody>
                  <a:tcPr marT="50225" marB="50225" marR="91450" marL="91450"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8D8D8"/>
                    </a:solidFill>
                  </a:tcPr>
                </a:tc>
              </a:tr>
            </a:tbl>
          </a:graphicData>
        </a:graphic>
      </p:graphicFrame>
      <p:graphicFrame>
        <p:nvGraphicFramePr>
          <p:cNvPr id="846" name="Google Shape;846;p118"/>
          <p:cNvGraphicFramePr/>
          <p:nvPr/>
        </p:nvGraphicFramePr>
        <p:xfrm>
          <a:off x="454025" y="2457450"/>
          <a:ext cx="3000000" cy="3000000"/>
        </p:xfrm>
        <a:graphic>
          <a:graphicData uri="http://schemas.openxmlformats.org/drawingml/2006/table">
            <a:tbl>
              <a:tblPr bandRow="1" firstRow="1">
                <a:noFill/>
                <a:tableStyleId>{1B07EA9A-A7EE-476C-9B64-5C284BE17986}</a:tableStyleId>
              </a:tblPr>
              <a:tblGrid>
                <a:gridCol w="4114800"/>
                <a:gridCol w="4114800"/>
              </a:tblGrid>
              <a:tr h="937025">
                <a:tc>
                  <a:txBody>
                    <a:bodyPr/>
                    <a:lstStyle/>
                    <a:p>
                      <a:pPr indent="0" lvl="0" marL="0" marR="0" rtl="0" algn="l">
                        <a:spcBef>
                          <a:spcPts val="0"/>
                        </a:spcBef>
                        <a:spcAft>
                          <a:spcPts val="0"/>
                        </a:spcAft>
                        <a:buNone/>
                      </a:pPr>
                      <a:r>
                        <a:rPr b="0" lang="en-GB" sz="3000">
                          <a:solidFill>
                            <a:srgbClr val="002060"/>
                          </a:solidFill>
                          <a:latin typeface="Calibri"/>
                          <a:ea typeface="Calibri"/>
                          <a:cs typeface="Calibri"/>
                          <a:sym typeface="Calibri"/>
                        </a:rPr>
                        <a:t>Rapid Tests</a:t>
                      </a:r>
                      <a:endParaRPr sz="1100"/>
                    </a:p>
                  </a:txBody>
                  <a:tcPr marT="34275" marB="34275" marR="91450" marL="91450"/>
                </a:tc>
                <a:tc>
                  <a:txBody>
                    <a:bodyPr/>
                    <a:lstStyle/>
                    <a:p>
                      <a:pPr indent="0" lvl="0" marL="0" marR="0" rtl="0" algn="l">
                        <a:spcBef>
                          <a:spcPts val="0"/>
                        </a:spcBef>
                        <a:spcAft>
                          <a:spcPts val="0"/>
                        </a:spcAft>
                        <a:buNone/>
                      </a:pPr>
                      <a:r>
                        <a:rPr b="0" lang="en-GB" sz="3000">
                          <a:solidFill>
                            <a:srgbClr val="002060"/>
                          </a:solidFill>
                          <a:latin typeface="Calibri"/>
                          <a:ea typeface="Calibri"/>
                          <a:cs typeface="Calibri"/>
                          <a:sym typeface="Calibri"/>
                        </a:rPr>
                        <a:t>DNA HIV PCR</a:t>
                      </a:r>
                      <a:endParaRPr sz="1100"/>
                    </a:p>
                    <a:p>
                      <a:pPr indent="0" lvl="0" marL="0" marR="0" rtl="0" algn="l">
                        <a:spcBef>
                          <a:spcPts val="0"/>
                        </a:spcBef>
                        <a:spcAft>
                          <a:spcPts val="0"/>
                        </a:spcAft>
                        <a:buNone/>
                      </a:pPr>
                      <a:r>
                        <a:rPr b="0" lang="en-GB" sz="2100">
                          <a:solidFill>
                            <a:srgbClr val="002060"/>
                          </a:solidFill>
                          <a:latin typeface="Calibri"/>
                          <a:ea typeface="Calibri"/>
                          <a:cs typeface="Calibri"/>
                          <a:sym typeface="Calibri"/>
                        </a:rPr>
                        <a:t>Qualitative</a:t>
                      </a:r>
                      <a:endParaRPr sz="1100"/>
                    </a:p>
                  </a:txBody>
                  <a:tcPr marT="34275" marB="34275" marR="91450" marL="91450"/>
                </a:tc>
              </a:tr>
              <a:tr h="937025">
                <a:tc>
                  <a:txBody>
                    <a:bodyPr/>
                    <a:lstStyle/>
                    <a:p>
                      <a:pPr indent="0" lvl="0" marL="0" marR="0" rtl="0" algn="l">
                        <a:spcBef>
                          <a:spcPts val="0"/>
                        </a:spcBef>
                        <a:spcAft>
                          <a:spcPts val="0"/>
                        </a:spcAft>
                        <a:buNone/>
                      </a:pPr>
                      <a:r>
                        <a:rPr lang="en-GB" sz="3000">
                          <a:solidFill>
                            <a:srgbClr val="002060"/>
                          </a:solidFill>
                          <a:latin typeface="Calibri"/>
                          <a:ea typeface="Calibri"/>
                          <a:cs typeface="Calibri"/>
                          <a:sym typeface="Calibri"/>
                        </a:rPr>
                        <a:t>HIV ELISA</a:t>
                      </a:r>
                      <a:endParaRPr sz="1100"/>
                    </a:p>
                  </a:txBody>
                  <a:tcPr marT="34275" marB="34275" marR="91450" marL="91450"/>
                </a:tc>
                <a:tc>
                  <a:txBody>
                    <a:bodyPr/>
                    <a:lstStyle/>
                    <a:p>
                      <a:pPr indent="0" lvl="0" marL="0" marR="0" rtl="0" algn="l">
                        <a:spcBef>
                          <a:spcPts val="0"/>
                        </a:spcBef>
                        <a:spcAft>
                          <a:spcPts val="0"/>
                        </a:spcAft>
                        <a:buNone/>
                      </a:pPr>
                      <a:r>
                        <a:rPr lang="en-GB" sz="3000">
                          <a:solidFill>
                            <a:srgbClr val="002060"/>
                          </a:solidFill>
                          <a:latin typeface="Calibri"/>
                          <a:ea typeface="Calibri"/>
                          <a:cs typeface="Calibri"/>
                          <a:sym typeface="Calibri"/>
                        </a:rPr>
                        <a:t>RNA HIV PCR</a:t>
                      </a:r>
                      <a:endParaRPr sz="1100"/>
                    </a:p>
                    <a:p>
                      <a:pPr indent="0" lvl="0" marL="0" marR="0" rtl="0" algn="l">
                        <a:spcBef>
                          <a:spcPts val="0"/>
                        </a:spcBef>
                        <a:spcAft>
                          <a:spcPts val="0"/>
                        </a:spcAft>
                        <a:buNone/>
                      </a:pPr>
                      <a:r>
                        <a:rPr lang="en-GB" sz="2100">
                          <a:solidFill>
                            <a:srgbClr val="002060"/>
                          </a:solidFill>
                          <a:latin typeface="Calibri"/>
                          <a:ea typeface="Calibri"/>
                          <a:cs typeface="Calibri"/>
                          <a:sym typeface="Calibri"/>
                        </a:rPr>
                        <a:t>Quantitative</a:t>
                      </a:r>
                      <a:r>
                        <a:rPr lang="en-GB" sz="2100">
                          <a:solidFill>
                            <a:srgbClr val="002060"/>
                          </a:solidFill>
                          <a:latin typeface="Calibri"/>
                          <a:ea typeface="Calibri"/>
                          <a:cs typeface="Calibri"/>
                          <a:sym typeface="Calibri"/>
                        </a:rPr>
                        <a:t> - VL</a:t>
                      </a:r>
                      <a:endParaRPr sz="2100">
                        <a:solidFill>
                          <a:srgbClr val="002060"/>
                        </a:solidFill>
                        <a:latin typeface="Calibri"/>
                        <a:ea typeface="Calibri"/>
                        <a:cs typeface="Calibri"/>
                        <a:sym typeface="Calibri"/>
                      </a:endParaRPr>
                    </a:p>
                  </a:txBody>
                  <a:tcPr marT="34275" marB="34275" marR="91450" marL="91450"/>
                </a:tc>
              </a:tr>
            </a:tbl>
          </a:graphicData>
        </a:graphic>
      </p:graphicFrame>
      <p:sp>
        <p:nvSpPr>
          <p:cNvPr id="847" name="Google Shape;847;p118"/>
          <p:cNvSpPr/>
          <p:nvPr/>
        </p:nvSpPr>
        <p:spPr>
          <a:xfrm>
            <a:off x="606425" y="197644"/>
            <a:ext cx="77724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48" name="Google Shape;848;p118"/>
          <p:cNvSpPr txBox="1"/>
          <p:nvPr/>
        </p:nvSpPr>
        <p:spPr>
          <a:xfrm>
            <a:off x="454025" y="228600"/>
            <a:ext cx="8080375"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Availability Laboratory Tests(assays)</a:t>
            </a:r>
            <a:endParaRPr/>
          </a:p>
        </p:txBody>
      </p:sp>
      <p:sp>
        <p:nvSpPr>
          <p:cNvPr id="849" name="Google Shape;849;p118"/>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4" name="Shape 854"/>
        <p:cNvGrpSpPr/>
        <p:nvPr/>
      </p:nvGrpSpPr>
      <p:grpSpPr>
        <a:xfrm>
          <a:off x="0" y="0"/>
          <a:ext cx="0" cy="0"/>
          <a:chOff x="0" y="0"/>
          <a:chExt cx="0" cy="0"/>
        </a:xfrm>
      </p:grpSpPr>
      <p:cxnSp>
        <p:nvCxnSpPr>
          <p:cNvPr id="855" name="Google Shape;855;p119"/>
          <p:cNvCxnSpPr/>
          <p:nvPr/>
        </p:nvCxnSpPr>
        <p:spPr>
          <a:xfrm>
            <a:off x="1311275" y="4114800"/>
            <a:ext cx="6629400" cy="0"/>
          </a:xfrm>
          <a:prstGeom prst="straightConnector1">
            <a:avLst/>
          </a:prstGeom>
          <a:noFill/>
          <a:ln cap="flat" cmpd="sng" w="9525">
            <a:solidFill>
              <a:schemeClr val="dk1"/>
            </a:solidFill>
            <a:prstDash val="solid"/>
            <a:round/>
            <a:headEnd len="med" w="med" type="none"/>
            <a:tailEnd len="med" w="med" type="triangle"/>
          </a:ln>
        </p:spPr>
      </p:cxnSp>
      <p:sp>
        <p:nvSpPr>
          <p:cNvPr id="856" name="Google Shape;856;p119"/>
          <p:cNvSpPr/>
          <p:nvPr/>
        </p:nvSpPr>
        <p:spPr>
          <a:xfrm>
            <a:off x="13874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7" name="Google Shape;857;p119"/>
          <p:cNvSpPr/>
          <p:nvPr/>
        </p:nvSpPr>
        <p:spPr>
          <a:xfrm>
            <a:off x="13874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8" name="Google Shape;858;p119"/>
          <p:cNvSpPr/>
          <p:nvPr/>
        </p:nvSpPr>
        <p:spPr>
          <a:xfrm>
            <a:off x="13874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9" name="Google Shape;859;p119"/>
          <p:cNvSpPr/>
          <p:nvPr/>
        </p:nvSpPr>
        <p:spPr>
          <a:xfrm>
            <a:off x="1387475" y="3143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60" name="Google Shape;860;p119"/>
          <p:cNvSpPr/>
          <p:nvPr/>
        </p:nvSpPr>
        <p:spPr>
          <a:xfrm>
            <a:off x="1387475" y="2914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61" name="Google Shape;861;p119"/>
          <p:cNvSpPr/>
          <p:nvPr/>
        </p:nvSpPr>
        <p:spPr>
          <a:xfrm>
            <a:off x="1387475" y="2686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62" name="Google Shape;862;p119"/>
          <p:cNvSpPr/>
          <p:nvPr/>
        </p:nvSpPr>
        <p:spPr>
          <a:xfrm>
            <a:off x="1387475" y="2457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63" name="Google Shape;863;p119"/>
          <p:cNvSpPr/>
          <p:nvPr/>
        </p:nvSpPr>
        <p:spPr>
          <a:xfrm>
            <a:off x="1387475" y="2228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64" name="Google Shape;864;p119"/>
          <p:cNvSpPr/>
          <p:nvPr/>
        </p:nvSpPr>
        <p:spPr>
          <a:xfrm>
            <a:off x="1387475" y="2000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65" name="Google Shape;865;p119"/>
          <p:cNvSpPr/>
          <p:nvPr/>
        </p:nvSpPr>
        <p:spPr>
          <a:xfrm>
            <a:off x="1387475" y="1771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550349"/>
              </a:solidFill>
              <a:latin typeface="Calibri"/>
              <a:ea typeface="Calibri"/>
              <a:cs typeface="Calibri"/>
              <a:sym typeface="Calibri"/>
            </a:endParaRPr>
          </a:p>
        </p:txBody>
      </p:sp>
      <p:sp>
        <p:nvSpPr>
          <p:cNvPr id="866" name="Google Shape;866;p119"/>
          <p:cNvSpPr/>
          <p:nvPr/>
        </p:nvSpPr>
        <p:spPr>
          <a:xfrm>
            <a:off x="16922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67" name="Google Shape;867;p119"/>
          <p:cNvSpPr/>
          <p:nvPr/>
        </p:nvSpPr>
        <p:spPr>
          <a:xfrm>
            <a:off x="16922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68" name="Google Shape;868;p119"/>
          <p:cNvSpPr/>
          <p:nvPr/>
        </p:nvSpPr>
        <p:spPr>
          <a:xfrm>
            <a:off x="16922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69" name="Google Shape;869;p119"/>
          <p:cNvSpPr/>
          <p:nvPr/>
        </p:nvSpPr>
        <p:spPr>
          <a:xfrm>
            <a:off x="1692275" y="3143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70" name="Google Shape;870;p119"/>
          <p:cNvSpPr/>
          <p:nvPr/>
        </p:nvSpPr>
        <p:spPr>
          <a:xfrm>
            <a:off x="1692275" y="2914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71" name="Google Shape;871;p119"/>
          <p:cNvSpPr/>
          <p:nvPr/>
        </p:nvSpPr>
        <p:spPr>
          <a:xfrm>
            <a:off x="1692275" y="2686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72" name="Google Shape;872;p119"/>
          <p:cNvSpPr/>
          <p:nvPr/>
        </p:nvSpPr>
        <p:spPr>
          <a:xfrm>
            <a:off x="1692275" y="2457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73" name="Google Shape;873;p119"/>
          <p:cNvSpPr/>
          <p:nvPr/>
        </p:nvSpPr>
        <p:spPr>
          <a:xfrm>
            <a:off x="1692275" y="2228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74" name="Google Shape;874;p119"/>
          <p:cNvSpPr/>
          <p:nvPr/>
        </p:nvSpPr>
        <p:spPr>
          <a:xfrm>
            <a:off x="1692275" y="2000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75" name="Google Shape;875;p119"/>
          <p:cNvSpPr/>
          <p:nvPr/>
        </p:nvSpPr>
        <p:spPr>
          <a:xfrm>
            <a:off x="1692275" y="1771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550349"/>
              </a:solidFill>
              <a:latin typeface="Calibri"/>
              <a:ea typeface="Calibri"/>
              <a:cs typeface="Calibri"/>
              <a:sym typeface="Calibri"/>
            </a:endParaRPr>
          </a:p>
        </p:txBody>
      </p:sp>
      <p:sp>
        <p:nvSpPr>
          <p:cNvPr id="876" name="Google Shape;876;p119"/>
          <p:cNvSpPr/>
          <p:nvPr/>
        </p:nvSpPr>
        <p:spPr>
          <a:xfrm>
            <a:off x="59594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77" name="Google Shape;877;p119"/>
          <p:cNvSpPr/>
          <p:nvPr/>
        </p:nvSpPr>
        <p:spPr>
          <a:xfrm>
            <a:off x="5959475" y="3600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78" name="Google Shape;878;p119"/>
          <p:cNvSpPr/>
          <p:nvPr/>
        </p:nvSpPr>
        <p:spPr>
          <a:xfrm>
            <a:off x="5959475" y="3371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79" name="Google Shape;879;p119"/>
          <p:cNvSpPr/>
          <p:nvPr/>
        </p:nvSpPr>
        <p:spPr>
          <a:xfrm>
            <a:off x="5959475" y="3143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0" name="Google Shape;880;p119"/>
          <p:cNvSpPr/>
          <p:nvPr/>
        </p:nvSpPr>
        <p:spPr>
          <a:xfrm>
            <a:off x="5959475" y="2914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1" name="Google Shape;881;p119"/>
          <p:cNvSpPr/>
          <p:nvPr/>
        </p:nvSpPr>
        <p:spPr>
          <a:xfrm>
            <a:off x="5959475" y="2686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2" name="Google Shape;882;p119"/>
          <p:cNvSpPr/>
          <p:nvPr/>
        </p:nvSpPr>
        <p:spPr>
          <a:xfrm>
            <a:off x="5959475" y="2457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3" name="Google Shape;883;p119"/>
          <p:cNvSpPr/>
          <p:nvPr/>
        </p:nvSpPr>
        <p:spPr>
          <a:xfrm>
            <a:off x="5959475" y="2228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4" name="Google Shape;884;p119"/>
          <p:cNvSpPr/>
          <p:nvPr/>
        </p:nvSpPr>
        <p:spPr>
          <a:xfrm>
            <a:off x="59594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5" name="Google Shape;885;p119"/>
          <p:cNvSpPr/>
          <p:nvPr/>
        </p:nvSpPr>
        <p:spPr>
          <a:xfrm>
            <a:off x="59594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6" name="Google Shape;886;p119"/>
          <p:cNvSpPr/>
          <p:nvPr/>
        </p:nvSpPr>
        <p:spPr>
          <a:xfrm>
            <a:off x="19970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7" name="Google Shape;887;p119"/>
          <p:cNvSpPr/>
          <p:nvPr/>
        </p:nvSpPr>
        <p:spPr>
          <a:xfrm>
            <a:off x="19970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8" name="Google Shape;888;p119"/>
          <p:cNvSpPr/>
          <p:nvPr/>
        </p:nvSpPr>
        <p:spPr>
          <a:xfrm>
            <a:off x="19970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9" name="Google Shape;889;p119"/>
          <p:cNvSpPr/>
          <p:nvPr/>
        </p:nvSpPr>
        <p:spPr>
          <a:xfrm>
            <a:off x="1997075" y="3143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0" name="Google Shape;890;p119"/>
          <p:cNvSpPr/>
          <p:nvPr/>
        </p:nvSpPr>
        <p:spPr>
          <a:xfrm>
            <a:off x="1997075" y="2914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1" name="Google Shape;891;p119"/>
          <p:cNvSpPr/>
          <p:nvPr/>
        </p:nvSpPr>
        <p:spPr>
          <a:xfrm>
            <a:off x="1997075" y="2686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2" name="Google Shape;892;p119"/>
          <p:cNvSpPr/>
          <p:nvPr/>
        </p:nvSpPr>
        <p:spPr>
          <a:xfrm>
            <a:off x="1997075" y="2457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3" name="Google Shape;893;p119"/>
          <p:cNvSpPr/>
          <p:nvPr/>
        </p:nvSpPr>
        <p:spPr>
          <a:xfrm>
            <a:off x="1997075" y="2228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4" name="Google Shape;894;p119"/>
          <p:cNvSpPr/>
          <p:nvPr/>
        </p:nvSpPr>
        <p:spPr>
          <a:xfrm>
            <a:off x="1997075" y="2000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5" name="Google Shape;895;p119"/>
          <p:cNvSpPr/>
          <p:nvPr/>
        </p:nvSpPr>
        <p:spPr>
          <a:xfrm>
            <a:off x="1997075" y="1771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6" name="Google Shape;896;p119"/>
          <p:cNvSpPr/>
          <p:nvPr/>
        </p:nvSpPr>
        <p:spPr>
          <a:xfrm>
            <a:off x="23018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7" name="Google Shape;897;p119"/>
          <p:cNvSpPr/>
          <p:nvPr/>
        </p:nvSpPr>
        <p:spPr>
          <a:xfrm>
            <a:off x="23018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8" name="Google Shape;898;p119"/>
          <p:cNvSpPr/>
          <p:nvPr/>
        </p:nvSpPr>
        <p:spPr>
          <a:xfrm>
            <a:off x="23018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9" name="Google Shape;899;p119"/>
          <p:cNvSpPr/>
          <p:nvPr/>
        </p:nvSpPr>
        <p:spPr>
          <a:xfrm>
            <a:off x="2301875" y="3143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0" name="Google Shape;900;p119"/>
          <p:cNvSpPr/>
          <p:nvPr/>
        </p:nvSpPr>
        <p:spPr>
          <a:xfrm>
            <a:off x="2301875" y="2914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1" name="Google Shape;901;p119"/>
          <p:cNvSpPr/>
          <p:nvPr/>
        </p:nvSpPr>
        <p:spPr>
          <a:xfrm>
            <a:off x="2301875" y="2686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2" name="Google Shape;902;p119"/>
          <p:cNvSpPr/>
          <p:nvPr/>
        </p:nvSpPr>
        <p:spPr>
          <a:xfrm>
            <a:off x="2301875" y="2457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3" name="Google Shape;903;p119"/>
          <p:cNvSpPr/>
          <p:nvPr/>
        </p:nvSpPr>
        <p:spPr>
          <a:xfrm>
            <a:off x="2301875" y="2228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4" name="Google Shape;904;p119"/>
          <p:cNvSpPr/>
          <p:nvPr/>
        </p:nvSpPr>
        <p:spPr>
          <a:xfrm>
            <a:off x="2301875" y="2000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5" name="Google Shape;905;p119"/>
          <p:cNvSpPr/>
          <p:nvPr/>
        </p:nvSpPr>
        <p:spPr>
          <a:xfrm>
            <a:off x="2301875" y="1771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6" name="Google Shape;906;p119"/>
          <p:cNvSpPr/>
          <p:nvPr/>
        </p:nvSpPr>
        <p:spPr>
          <a:xfrm>
            <a:off x="26066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7" name="Google Shape;907;p119"/>
          <p:cNvSpPr/>
          <p:nvPr/>
        </p:nvSpPr>
        <p:spPr>
          <a:xfrm>
            <a:off x="26066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8" name="Google Shape;908;p119"/>
          <p:cNvSpPr/>
          <p:nvPr/>
        </p:nvSpPr>
        <p:spPr>
          <a:xfrm>
            <a:off x="26066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09" name="Google Shape;909;p119"/>
          <p:cNvSpPr/>
          <p:nvPr/>
        </p:nvSpPr>
        <p:spPr>
          <a:xfrm>
            <a:off x="2606675" y="3143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0" name="Google Shape;910;p119"/>
          <p:cNvSpPr/>
          <p:nvPr/>
        </p:nvSpPr>
        <p:spPr>
          <a:xfrm>
            <a:off x="2606675" y="2914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1" name="Google Shape;911;p119"/>
          <p:cNvSpPr/>
          <p:nvPr/>
        </p:nvSpPr>
        <p:spPr>
          <a:xfrm>
            <a:off x="2606675" y="2686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2" name="Google Shape;912;p119"/>
          <p:cNvSpPr/>
          <p:nvPr/>
        </p:nvSpPr>
        <p:spPr>
          <a:xfrm>
            <a:off x="2606675" y="2457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3" name="Google Shape;913;p119"/>
          <p:cNvSpPr/>
          <p:nvPr/>
        </p:nvSpPr>
        <p:spPr>
          <a:xfrm>
            <a:off x="2606675" y="2228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4" name="Google Shape;914;p119"/>
          <p:cNvSpPr/>
          <p:nvPr/>
        </p:nvSpPr>
        <p:spPr>
          <a:xfrm>
            <a:off x="2606675" y="2000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5" name="Google Shape;915;p119"/>
          <p:cNvSpPr/>
          <p:nvPr/>
        </p:nvSpPr>
        <p:spPr>
          <a:xfrm>
            <a:off x="2606675" y="1771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6" name="Google Shape;916;p119"/>
          <p:cNvSpPr/>
          <p:nvPr/>
        </p:nvSpPr>
        <p:spPr>
          <a:xfrm>
            <a:off x="29114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7" name="Google Shape;917;p119"/>
          <p:cNvSpPr/>
          <p:nvPr/>
        </p:nvSpPr>
        <p:spPr>
          <a:xfrm>
            <a:off x="29114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8" name="Google Shape;918;p119"/>
          <p:cNvSpPr/>
          <p:nvPr/>
        </p:nvSpPr>
        <p:spPr>
          <a:xfrm>
            <a:off x="29114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19" name="Google Shape;919;p119"/>
          <p:cNvSpPr/>
          <p:nvPr/>
        </p:nvSpPr>
        <p:spPr>
          <a:xfrm>
            <a:off x="2911475" y="3143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0" name="Google Shape;920;p119"/>
          <p:cNvSpPr/>
          <p:nvPr/>
        </p:nvSpPr>
        <p:spPr>
          <a:xfrm>
            <a:off x="2911475" y="2914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1" name="Google Shape;921;p119"/>
          <p:cNvSpPr/>
          <p:nvPr/>
        </p:nvSpPr>
        <p:spPr>
          <a:xfrm>
            <a:off x="2911475" y="2686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2" name="Google Shape;922;p119"/>
          <p:cNvSpPr/>
          <p:nvPr/>
        </p:nvSpPr>
        <p:spPr>
          <a:xfrm>
            <a:off x="2911475" y="2457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3" name="Google Shape;923;p119"/>
          <p:cNvSpPr/>
          <p:nvPr/>
        </p:nvSpPr>
        <p:spPr>
          <a:xfrm>
            <a:off x="2911475" y="2228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4" name="Google Shape;924;p119"/>
          <p:cNvSpPr/>
          <p:nvPr/>
        </p:nvSpPr>
        <p:spPr>
          <a:xfrm>
            <a:off x="2911475" y="2000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5" name="Google Shape;925;p119"/>
          <p:cNvSpPr/>
          <p:nvPr/>
        </p:nvSpPr>
        <p:spPr>
          <a:xfrm>
            <a:off x="2911475" y="1771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6" name="Google Shape;926;p119"/>
          <p:cNvSpPr/>
          <p:nvPr/>
        </p:nvSpPr>
        <p:spPr>
          <a:xfrm>
            <a:off x="32162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7" name="Google Shape;927;p119"/>
          <p:cNvSpPr/>
          <p:nvPr/>
        </p:nvSpPr>
        <p:spPr>
          <a:xfrm>
            <a:off x="32162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8" name="Google Shape;928;p119"/>
          <p:cNvSpPr/>
          <p:nvPr/>
        </p:nvSpPr>
        <p:spPr>
          <a:xfrm>
            <a:off x="32162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29" name="Google Shape;929;p119"/>
          <p:cNvSpPr/>
          <p:nvPr/>
        </p:nvSpPr>
        <p:spPr>
          <a:xfrm>
            <a:off x="3216275" y="3143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0" name="Google Shape;930;p119"/>
          <p:cNvSpPr/>
          <p:nvPr/>
        </p:nvSpPr>
        <p:spPr>
          <a:xfrm>
            <a:off x="3216275" y="2914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1" name="Google Shape;931;p119"/>
          <p:cNvSpPr/>
          <p:nvPr/>
        </p:nvSpPr>
        <p:spPr>
          <a:xfrm>
            <a:off x="3216275" y="2686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2" name="Google Shape;932;p119"/>
          <p:cNvSpPr/>
          <p:nvPr/>
        </p:nvSpPr>
        <p:spPr>
          <a:xfrm>
            <a:off x="3216275" y="2457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3" name="Google Shape;933;p119"/>
          <p:cNvSpPr/>
          <p:nvPr/>
        </p:nvSpPr>
        <p:spPr>
          <a:xfrm>
            <a:off x="3216275" y="2228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4" name="Google Shape;934;p119"/>
          <p:cNvSpPr/>
          <p:nvPr/>
        </p:nvSpPr>
        <p:spPr>
          <a:xfrm>
            <a:off x="3216275" y="2000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5" name="Google Shape;935;p119"/>
          <p:cNvSpPr/>
          <p:nvPr/>
        </p:nvSpPr>
        <p:spPr>
          <a:xfrm>
            <a:off x="3216275" y="1771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6" name="Google Shape;936;p119"/>
          <p:cNvSpPr/>
          <p:nvPr/>
        </p:nvSpPr>
        <p:spPr>
          <a:xfrm>
            <a:off x="35210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7" name="Google Shape;937;p119"/>
          <p:cNvSpPr/>
          <p:nvPr/>
        </p:nvSpPr>
        <p:spPr>
          <a:xfrm>
            <a:off x="35210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8" name="Google Shape;938;p119"/>
          <p:cNvSpPr/>
          <p:nvPr/>
        </p:nvSpPr>
        <p:spPr>
          <a:xfrm>
            <a:off x="35210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9" name="Google Shape;939;p119"/>
          <p:cNvSpPr/>
          <p:nvPr/>
        </p:nvSpPr>
        <p:spPr>
          <a:xfrm>
            <a:off x="3521075" y="3143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0" name="Google Shape;940;p119"/>
          <p:cNvSpPr/>
          <p:nvPr/>
        </p:nvSpPr>
        <p:spPr>
          <a:xfrm>
            <a:off x="3521075" y="2914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1" name="Google Shape;941;p119"/>
          <p:cNvSpPr/>
          <p:nvPr/>
        </p:nvSpPr>
        <p:spPr>
          <a:xfrm>
            <a:off x="3521075" y="2686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2" name="Google Shape;942;p119"/>
          <p:cNvSpPr/>
          <p:nvPr/>
        </p:nvSpPr>
        <p:spPr>
          <a:xfrm>
            <a:off x="3521075" y="2457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3" name="Google Shape;943;p119"/>
          <p:cNvSpPr/>
          <p:nvPr/>
        </p:nvSpPr>
        <p:spPr>
          <a:xfrm>
            <a:off x="3521075" y="2228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4" name="Google Shape;944;p119"/>
          <p:cNvSpPr/>
          <p:nvPr/>
        </p:nvSpPr>
        <p:spPr>
          <a:xfrm>
            <a:off x="3521075" y="2000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5" name="Google Shape;945;p119"/>
          <p:cNvSpPr/>
          <p:nvPr/>
        </p:nvSpPr>
        <p:spPr>
          <a:xfrm>
            <a:off x="3521075" y="1771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6" name="Google Shape;946;p119"/>
          <p:cNvSpPr/>
          <p:nvPr/>
        </p:nvSpPr>
        <p:spPr>
          <a:xfrm>
            <a:off x="38258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7" name="Google Shape;947;p119"/>
          <p:cNvSpPr/>
          <p:nvPr/>
        </p:nvSpPr>
        <p:spPr>
          <a:xfrm>
            <a:off x="38258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8" name="Google Shape;948;p119"/>
          <p:cNvSpPr/>
          <p:nvPr/>
        </p:nvSpPr>
        <p:spPr>
          <a:xfrm>
            <a:off x="38258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9" name="Google Shape;949;p119"/>
          <p:cNvSpPr/>
          <p:nvPr/>
        </p:nvSpPr>
        <p:spPr>
          <a:xfrm>
            <a:off x="3825875" y="31432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0" name="Google Shape;950;p119"/>
          <p:cNvSpPr/>
          <p:nvPr/>
        </p:nvSpPr>
        <p:spPr>
          <a:xfrm>
            <a:off x="3825875" y="29146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1" name="Google Shape;951;p119"/>
          <p:cNvSpPr/>
          <p:nvPr/>
        </p:nvSpPr>
        <p:spPr>
          <a:xfrm>
            <a:off x="3825875" y="2686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2" name="Google Shape;952;p119"/>
          <p:cNvSpPr/>
          <p:nvPr/>
        </p:nvSpPr>
        <p:spPr>
          <a:xfrm>
            <a:off x="3825875" y="2457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3" name="Google Shape;953;p119"/>
          <p:cNvSpPr/>
          <p:nvPr/>
        </p:nvSpPr>
        <p:spPr>
          <a:xfrm>
            <a:off x="3825875" y="2228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4" name="Google Shape;954;p119"/>
          <p:cNvSpPr/>
          <p:nvPr/>
        </p:nvSpPr>
        <p:spPr>
          <a:xfrm>
            <a:off x="38258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5" name="Google Shape;955;p119"/>
          <p:cNvSpPr/>
          <p:nvPr/>
        </p:nvSpPr>
        <p:spPr>
          <a:xfrm>
            <a:off x="38258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6" name="Google Shape;956;p119"/>
          <p:cNvSpPr/>
          <p:nvPr/>
        </p:nvSpPr>
        <p:spPr>
          <a:xfrm>
            <a:off x="56546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7" name="Google Shape;957;p119"/>
          <p:cNvSpPr/>
          <p:nvPr/>
        </p:nvSpPr>
        <p:spPr>
          <a:xfrm>
            <a:off x="5654675" y="3600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8" name="Google Shape;958;p119"/>
          <p:cNvSpPr/>
          <p:nvPr/>
        </p:nvSpPr>
        <p:spPr>
          <a:xfrm>
            <a:off x="5654675" y="3371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59" name="Google Shape;959;p119"/>
          <p:cNvSpPr/>
          <p:nvPr/>
        </p:nvSpPr>
        <p:spPr>
          <a:xfrm>
            <a:off x="5654675" y="3143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0" name="Google Shape;960;p119"/>
          <p:cNvSpPr/>
          <p:nvPr/>
        </p:nvSpPr>
        <p:spPr>
          <a:xfrm>
            <a:off x="5654675" y="2914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1" name="Google Shape;961;p119"/>
          <p:cNvSpPr/>
          <p:nvPr/>
        </p:nvSpPr>
        <p:spPr>
          <a:xfrm>
            <a:off x="5654675" y="2686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2" name="Google Shape;962;p119"/>
          <p:cNvSpPr/>
          <p:nvPr/>
        </p:nvSpPr>
        <p:spPr>
          <a:xfrm>
            <a:off x="5654675" y="2457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3" name="Google Shape;963;p119"/>
          <p:cNvSpPr/>
          <p:nvPr/>
        </p:nvSpPr>
        <p:spPr>
          <a:xfrm>
            <a:off x="5654675" y="2228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4" name="Google Shape;964;p119"/>
          <p:cNvSpPr/>
          <p:nvPr/>
        </p:nvSpPr>
        <p:spPr>
          <a:xfrm>
            <a:off x="56546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5" name="Google Shape;965;p119"/>
          <p:cNvSpPr/>
          <p:nvPr/>
        </p:nvSpPr>
        <p:spPr>
          <a:xfrm>
            <a:off x="56546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6" name="Google Shape;966;p119"/>
          <p:cNvSpPr/>
          <p:nvPr/>
        </p:nvSpPr>
        <p:spPr>
          <a:xfrm>
            <a:off x="6569075" y="3829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7" name="Google Shape;967;p119"/>
          <p:cNvSpPr/>
          <p:nvPr/>
        </p:nvSpPr>
        <p:spPr>
          <a:xfrm>
            <a:off x="6569075" y="3600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8" name="Google Shape;968;p119"/>
          <p:cNvSpPr/>
          <p:nvPr/>
        </p:nvSpPr>
        <p:spPr>
          <a:xfrm>
            <a:off x="6569075" y="3371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9" name="Google Shape;969;p119"/>
          <p:cNvSpPr/>
          <p:nvPr/>
        </p:nvSpPr>
        <p:spPr>
          <a:xfrm>
            <a:off x="6569075" y="3143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0" name="Google Shape;970;p119"/>
          <p:cNvSpPr/>
          <p:nvPr/>
        </p:nvSpPr>
        <p:spPr>
          <a:xfrm>
            <a:off x="6569075" y="2914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1" name="Google Shape;971;p119"/>
          <p:cNvSpPr/>
          <p:nvPr/>
        </p:nvSpPr>
        <p:spPr>
          <a:xfrm>
            <a:off x="6569075" y="2686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2" name="Google Shape;972;p119"/>
          <p:cNvSpPr/>
          <p:nvPr/>
        </p:nvSpPr>
        <p:spPr>
          <a:xfrm>
            <a:off x="6569075" y="2457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3" name="Google Shape;973;p119"/>
          <p:cNvSpPr/>
          <p:nvPr/>
        </p:nvSpPr>
        <p:spPr>
          <a:xfrm>
            <a:off x="6569075" y="2228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4" name="Google Shape;974;p119"/>
          <p:cNvSpPr/>
          <p:nvPr/>
        </p:nvSpPr>
        <p:spPr>
          <a:xfrm>
            <a:off x="65690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5" name="Google Shape;975;p119"/>
          <p:cNvSpPr/>
          <p:nvPr/>
        </p:nvSpPr>
        <p:spPr>
          <a:xfrm>
            <a:off x="65690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6" name="Google Shape;976;p119"/>
          <p:cNvSpPr/>
          <p:nvPr/>
        </p:nvSpPr>
        <p:spPr>
          <a:xfrm>
            <a:off x="62642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7" name="Google Shape;977;p119"/>
          <p:cNvSpPr/>
          <p:nvPr/>
        </p:nvSpPr>
        <p:spPr>
          <a:xfrm>
            <a:off x="6264275" y="3600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8" name="Google Shape;978;p119"/>
          <p:cNvSpPr/>
          <p:nvPr/>
        </p:nvSpPr>
        <p:spPr>
          <a:xfrm>
            <a:off x="6264275" y="3371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79" name="Google Shape;979;p119"/>
          <p:cNvSpPr/>
          <p:nvPr/>
        </p:nvSpPr>
        <p:spPr>
          <a:xfrm>
            <a:off x="6264275" y="3143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80" name="Google Shape;980;p119"/>
          <p:cNvSpPr/>
          <p:nvPr/>
        </p:nvSpPr>
        <p:spPr>
          <a:xfrm>
            <a:off x="6264275" y="2914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81" name="Google Shape;981;p119"/>
          <p:cNvSpPr/>
          <p:nvPr/>
        </p:nvSpPr>
        <p:spPr>
          <a:xfrm>
            <a:off x="6264275" y="2686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82" name="Google Shape;982;p119"/>
          <p:cNvSpPr/>
          <p:nvPr/>
        </p:nvSpPr>
        <p:spPr>
          <a:xfrm>
            <a:off x="6264275" y="2457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83" name="Google Shape;983;p119"/>
          <p:cNvSpPr/>
          <p:nvPr/>
        </p:nvSpPr>
        <p:spPr>
          <a:xfrm>
            <a:off x="6264275" y="2228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84" name="Google Shape;984;p119"/>
          <p:cNvSpPr/>
          <p:nvPr/>
        </p:nvSpPr>
        <p:spPr>
          <a:xfrm>
            <a:off x="62642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85" name="Google Shape;985;p119"/>
          <p:cNvSpPr/>
          <p:nvPr/>
        </p:nvSpPr>
        <p:spPr>
          <a:xfrm>
            <a:off x="62642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cxnSp>
        <p:nvCxnSpPr>
          <p:cNvPr id="986" name="Google Shape;986;p119"/>
          <p:cNvCxnSpPr/>
          <p:nvPr/>
        </p:nvCxnSpPr>
        <p:spPr>
          <a:xfrm>
            <a:off x="1311275" y="4114800"/>
            <a:ext cx="0" cy="171450"/>
          </a:xfrm>
          <a:prstGeom prst="straightConnector1">
            <a:avLst/>
          </a:prstGeom>
          <a:noFill/>
          <a:ln cap="flat" cmpd="sng" w="9525">
            <a:solidFill>
              <a:schemeClr val="dk1"/>
            </a:solidFill>
            <a:prstDash val="solid"/>
            <a:round/>
            <a:headEnd len="med" w="med" type="none"/>
            <a:tailEnd len="med" w="med" type="none"/>
          </a:ln>
        </p:spPr>
      </p:cxnSp>
      <p:cxnSp>
        <p:nvCxnSpPr>
          <p:cNvPr id="987" name="Google Shape;987;p119"/>
          <p:cNvCxnSpPr/>
          <p:nvPr/>
        </p:nvCxnSpPr>
        <p:spPr>
          <a:xfrm>
            <a:off x="4130675" y="4114800"/>
            <a:ext cx="0" cy="171450"/>
          </a:xfrm>
          <a:prstGeom prst="straightConnector1">
            <a:avLst/>
          </a:prstGeom>
          <a:noFill/>
          <a:ln cap="flat" cmpd="sng" w="9525">
            <a:solidFill>
              <a:schemeClr val="dk1"/>
            </a:solidFill>
            <a:prstDash val="solid"/>
            <a:round/>
            <a:headEnd len="med" w="med" type="none"/>
            <a:tailEnd len="med" w="med" type="none"/>
          </a:ln>
        </p:spPr>
      </p:cxnSp>
      <p:sp>
        <p:nvSpPr>
          <p:cNvPr id="988" name="Google Shape;988;p119"/>
          <p:cNvSpPr/>
          <p:nvPr/>
        </p:nvSpPr>
        <p:spPr>
          <a:xfrm>
            <a:off x="41306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89" name="Google Shape;989;p119"/>
          <p:cNvSpPr/>
          <p:nvPr/>
        </p:nvSpPr>
        <p:spPr>
          <a:xfrm>
            <a:off x="41306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0" name="Google Shape;990;p119"/>
          <p:cNvSpPr/>
          <p:nvPr/>
        </p:nvSpPr>
        <p:spPr>
          <a:xfrm>
            <a:off x="41306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1" name="Google Shape;991;p119"/>
          <p:cNvSpPr/>
          <p:nvPr/>
        </p:nvSpPr>
        <p:spPr>
          <a:xfrm>
            <a:off x="4130675" y="3143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2" name="Google Shape;992;p119"/>
          <p:cNvSpPr/>
          <p:nvPr/>
        </p:nvSpPr>
        <p:spPr>
          <a:xfrm>
            <a:off x="4130675" y="2914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3" name="Google Shape;993;p119"/>
          <p:cNvSpPr/>
          <p:nvPr/>
        </p:nvSpPr>
        <p:spPr>
          <a:xfrm>
            <a:off x="4130675" y="2686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4" name="Google Shape;994;p119"/>
          <p:cNvSpPr/>
          <p:nvPr/>
        </p:nvSpPr>
        <p:spPr>
          <a:xfrm>
            <a:off x="4130675" y="2457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5" name="Google Shape;995;p119"/>
          <p:cNvSpPr/>
          <p:nvPr/>
        </p:nvSpPr>
        <p:spPr>
          <a:xfrm>
            <a:off x="4130675" y="2228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6" name="Google Shape;996;p119"/>
          <p:cNvSpPr/>
          <p:nvPr/>
        </p:nvSpPr>
        <p:spPr>
          <a:xfrm>
            <a:off x="41306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7" name="Google Shape;997;p119"/>
          <p:cNvSpPr/>
          <p:nvPr/>
        </p:nvSpPr>
        <p:spPr>
          <a:xfrm>
            <a:off x="41306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8" name="Google Shape;998;p119"/>
          <p:cNvSpPr/>
          <p:nvPr/>
        </p:nvSpPr>
        <p:spPr>
          <a:xfrm>
            <a:off x="44354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99" name="Google Shape;999;p119"/>
          <p:cNvSpPr/>
          <p:nvPr/>
        </p:nvSpPr>
        <p:spPr>
          <a:xfrm>
            <a:off x="44354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0" name="Google Shape;1000;p119"/>
          <p:cNvSpPr/>
          <p:nvPr/>
        </p:nvSpPr>
        <p:spPr>
          <a:xfrm>
            <a:off x="4435475" y="33718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1" name="Google Shape;1001;p119"/>
          <p:cNvSpPr/>
          <p:nvPr/>
        </p:nvSpPr>
        <p:spPr>
          <a:xfrm>
            <a:off x="4435475" y="3143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2" name="Google Shape;1002;p119"/>
          <p:cNvSpPr/>
          <p:nvPr/>
        </p:nvSpPr>
        <p:spPr>
          <a:xfrm>
            <a:off x="4435475" y="2914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3" name="Google Shape;1003;p119"/>
          <p:cNvSpPr/>
          <p:nvPr/>
        </p:nvSpPr>
        <p:spPr>
          <a:xfrm>
            <a:off x="4435475" y="2686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4" name="Google Shape;1004;p119"/>
          <p:cNvSpPr/>
          <p:nvPr/>
        </p:nvSpPr>
        <p:spPr>
          <a:xfrm>
            <a:off x="4435475" y="2457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5" name="Google Shape;1005;p119"/>
          <p:cNvSpPr/>
          <p:nvPr/>
        </p:nvSpPr>
        <p:spPr>
          <a:xfrm>
            <a:off x="4435475" y="2228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6" name="Google Shape;1006;p119"/>
          <p:cNvSpPr/>
          <p:nvPr/>
        </p:nvSpPr>
        <p:spPr>
          <a:xfrm>
            <a:off x="44354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7" name="Google Shape;1007;p119"/>
          <p:cNvSpPr/>
          <p:nvPr/>
        </p:nvSpPr>
        <p:spPr>
          <a:xfrm>
            <a:off x="44354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8" name="Google Shape;1008;p119"/>
          <p:cNvSpPr/>
          <p:nvPr/>
        </p:nvSpPr>
        <p:spPr>
          <a:xfrm>
            <a:off x="47402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09" name="Google Shape;1009;p119"/>
          <p:cNvSpPr/>
          <p:nvPr/>
        </p:nvSpPr>
        <p:spPr>
          <a:xfrm>
            <a:off x="47402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0" name="Google Shape;1010;p119"/>
          <p:cNvSpPr/>
          <p:nvPr/>
        </p:nvSpPr>
        <p:spPr>
          <a:xfrm>
            <a:off x="4740275" y="3371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1" name="Google Shape;1011;p119"/>
          <p:cNvSpPr/>
          <p:nvPr/>
        </p:nvSpPr>
        <p:spPr>
          <a:xfrm>
            <a:off x="4740275" y="3143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2" name="Google Shape;1012;p119"/>
          <p:cNvSpPr/>
          <p:nvPr/>
        </p:nvSpPr>
        <p:spPr>
          <a:xfrm>
            <a:off x="4740275" y="2914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3" name="Google Shape;1013;p119"/>
          <p:cNvSpPr/>
          <p:nvPr/>
        </p:nvSpPr>
        <p:spPr>
          <a:xfrm>
            <a:off x="4740275" y="2686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4" name="Google Shape;1014;p119"/>
          <p:cNvSpPr/>
          <p:nvPr/>
        </p:nvSpPr>
        <p:spPr>
          <a:xfrm>
            <a:off x="4740275" y="2457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5" name="Google Shape;1015;p119"/>
          <p:cNvSpPr/>
          <p:nvPr/>
        </p:nvSpPr>
        <p:spPr>
          <a:xfrm>
            <a:off x="4740275" y="2228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6" name="Google Shape;1016;p119"/>
          <p:cNvSpPr/>
          <p:nvPr/>
        </p:nvSpPr>
        <p:spPr>
          <a:xfrm>
            <a:off x="47402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7" name="Google Shape;1017;p119"/>
          <p:cNvSpPr/>
          <p:nvPr/>
        </p:nvSpPr>
        <p:spPr>
          <a:xfrm>
            <a:off x="47402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8" name="Google Shape;1018;p119"/>
          <p:cNvSpPr/>
          <p:nvPr/>
        </p:nvSpPr>
        <p:spPr>
          <a:xfrm>
            <a:off x="50450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19" name="Google Shape;1019;p119"/>
          <p:cNvSpPr/>
          <p:nvPr/>
        </p:nvSpPr>
        <p:spPr>
          <a:xfrm>
            <a:off x="50450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0" name="Google Shape;1020;p119"/>
          <p:cNvSpPr/>
          <p:nvPr/>
        </p:nvSpPr>
        <p:spPr>
          <a:xfrm>
            <a:off x="5045075" y="3371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1" name="Google Shape;1021;p119"/>
          <p:cNvSpPr/>
          <p:nvPr/>
        </p:nvSpPr>
        <p:spPr>
          <a:xfrm>
            <a:off x="5045075" y="3143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2" name="Google Shape;1022;p119"/>
          <p:cNvSpPr/>
          <p:nvPr/>
        </p:nvSpPr>
        <p:spPr>
          <a:xfrm>
            <a:off x="5045075" y="2914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3" name="Google Shape;1023;p119"/>
          <p:cNvSpPr/>
          <p:nvPr/>
        </p:nvSpPr>
        <p:spPr>
          <a:xfrm>
            <a:off x="5045075" y="2686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4" name="Google Shape;1024;p119"/>
          <p:cNvSpPr/>
          <p:nvPr/>
        </p:nvSpPr>
        <p:spPr>
          <a:xfrm>
            <a:off x="5045075" y="2457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5" name="Google Shape;1025;p119"/>
          <p:cNvSpPr/>
          <p:nvPr/>
        </p:nvSpPr>
        <p:spPr>
          <a:xfrm>
            <a:off x="5045075" y="2228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6" name="Google Shape;1026;p119"/>
          <p:cNvSpPr/>
          <p:nvPr/>
        </p:nvSpPr>
        <p:spPr>
          <a:xfrm>
            <a:off x="50450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7" name="Google Shape;1027;p119"/>
          <p:cNvSpPr/>
          <p:nvPr/>
        </p:nvSpPr>
        <p:spPr>
          <a:xfrm>
            <a:off x="50450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8" name="Google Shape;1028;p119"/>
          <p:cNvSpPr/>
          <p:nvPr/>
        </p:nvSpPr>
        <p:spPr>
          <a:xfrm>
            <a:off x="5349875" y="38290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29" name="Google Shape;1029;p119"/>
          <p:cNvSpPr/>
          <p:nvPr/>
        </p:nvSpPr>
        <p:spPr>
          <a:xfrm>
            <a:off x="5349875" y="3600450"/>
            <a:ext cx="304800" cy="228600"/>
          </a:xfrm>
          <a:prstGeom prst="ellipse">
            <a:avLst/>
          </a:prstGeom>
          <a:solidFill>
            <a:srgbClr val="550349"/>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0" name="Google Shape;1030;p119"/>
          <p:cNvSpPr/>
          <p:nvPr/>
        </p:nvSpPr>
        <p:spPr>
          <a:xfrm>
            <a:off x="5349875" y="3371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1" name="Google Shape;1031;p119"/>
          <p:cNvSpPr/>
          <p:nvPr/>
        </p:nvSpPr>
        <p:spPr>
          <a:xfrm>
            <a:off x="5349875" y="3143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2" name="Google Shape;1032;p119"/>
          <p:cNvSpPr/>
          <p:nvPr/>
        </p:nvSpPr>
        <p:spPr>
          <a:xfrm>
            <a:off x="5349875" y="2914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3" name="Google Shape;1033;p119"/>
          <p:cNvSpPr/>
          <p:nvPr/>
        </p:nvSpPr>
        <p:spPr>
          <a:xfrm>
            <a:off x="5349875" y="26860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4" name="Google Shape;1034;p119"/>
          <p:cNvSpPr/>
          <p:nvPr/>
        </p:nvSpPr>
        <p:spPr>
          <a:xfrm>
            <a:off x="5349875" y="24574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5" name="Google Shape;1035;p119"/>
          <p:cNvSpPr/>
          <p:nvPr/>
        </p:nvSpPr>
        <p:spPr>
          <a:xfrm>
            <a:off x="5349875" y="22288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6" name="Google Shape;1036;p119"/>
          <p:cNvSpPr/>
          <p:nvPr/>
        </p:nvSpPr>
        <p:spPr>
          <a:xfrm>
            <a:off x="5349875" y="20002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7" name="Google Shape;1037;p119"/>
          <p:cNvSpPr/>
          <p:nvPr/>
        </p:nvSpPr>
        <p:spPr>
          <a:xfrm>
            <a:off x="5349875" y="1771650"/>
            <a:ext cx="304800" cy="228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8" name="Google Shape;1038;p119"/>
          <p:cNvSpPr txBox="1"/>
          <p:nvPr/>
        </p:nvSpPr>
        <p:spPr>
          <a:xfrm>
            <a:off x="914400" y="4236244"/>
            <a:ext cx="890588" cy="3929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2800" u="none" cap="none" strike="noStrike">
                <a:solidFill>
                  <a:srgbClr val="004B74"/>
                </a:solidFill>
                <a:latin typeface="Calibri"/>
                <a:ea typeface="Calibri"/>
                <a:cs typeface="Calibri"/>
                <a:sym typeface="Calibri"/>
              </a:rPr>
              <a:t>birth</a:t>
            </a:r>
            <a:endParaRPr/>
          </a:p>
        </p:txBody>
      </p:sp>
      <p:sp>
        <p:nvSpPr>
          <p:cNvPr id="1039" name="Google Shape;1039;p119"/>
          <p:cNvSpPr txBox="1"/>
          <p:nvPr/>
        </p:nvSpPr>
        <p:spPr>
          <a:xfrm>
            <a:off x="3429000" y="4229100"/>
            <a:ext cx="1562100" cy="3929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2800" u="none" cap="none" strike="noStrike">
                <a:solidFill>
                  <a:srgbClr val="004B74"/>
                </a:solidFill>
                <a:latin typeface="Calibri"/>
                <a:ea typeface="Calibri"/>
                <a:cs typeface="Calibri"/>
                <a:sym typeface="Calibri"/>
              </a:rPr>
              <a:t>9 months</a:t>
            </a:r>
            <a:endParaRPr/>
          </a:p>
        </p:txBody>
      </p:sp>
      <p:sp>
        <p:nvSpPr>
          <p:cNvPr id="1040" name="Google Shape;1040;p119"/>
          <p:cNvSpPr txBox="1"/>
          <p:nvPr/>
        </p:nvSpPr>
        <p:spPr>
          <a:xfrm>
            <a:off x="6324600" y="4229100"/>
            <a:ext cx="1744663" cy="3929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2800" u="none" cap="none" strike="noStrike">
                <a:solidFill>
                  <a:srgbClr val="004B74"/>
                </a:solidFill>
                <a:latin typeface="Calibri"/>
                <a:ea typeface="Calibri"/>
                <a:cs typeface="Calibri"/>
                <a:sym typeface="Calibri"/>
              </a:rPr>
              <a:t>18 months</a:t>
            </a:r>
            <a:endParaRPr/>
          </a:p>
        </p:txBody>
      </p:sp>
      <p:grpSp>
        <p:nvGrpSpPr>
          <p:cNvPr id="1041" name="Google Shape;1041;p119"/>
          <p:cNvGrpSpPr/>
          <p:nvPr/>
        </p:nvGrpSpPr>
        <p:grpSpPr>
          <a:xfrm>
            <a:off x="6873875" y="1771650"/>
            <a:ext cx="304800" cy="2286000"/>
            <a:chOff x="4800" y="1392"/>
            <a:chExt cx="192" cy="1920"/>
          </a:xfrm>
        </p:grpSpPr>
        <p:sp>
          <p:nvSpPr>
            <p:cNvPr id="1042" name="Google Shape;1042;p119"/>
            <p:cNvSpPr/>
            <p:nvPr/>
          </p:nvSpPr>
          <p:spPr>
            <a:xfrm>
              <a:off x="4800" y="3120"/>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43" name="Google Shape;1043;p119"/>
            <p:cNvSpPr/>
            <p:nvPr/>
          </p:nvSpPr>
          <p:spPr>
            <a:xfrm>
              <a:off x="4800" y="2928"/>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44" name="Google Shape;1044;p119"/>
            <p:cNvSpPr/>
            <p:nvPr/>
          </p:nvSpPr>
          <p:spPr>
            <a:xfrm>
              <a:off x="4800" y="2736"/>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45" name="Google Shape;1045;p119"/>
            <p:cNvSpPr/>
            <p:nvPr/>
          </p:nvSpPr>
          <p:spPr>
            <a:xfrm>
              <a:off x="4800" y="2544"/>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46" name="Google Shape;1046;p119"/>
            <p:cNvSpPr/>
            <p:nvPr/>
          </p:nvSpPr>
          <p:spPr>
            <a:xfrm>
              <a:off x="4800" y="2352"/>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47" name="Google Shape;1047;p119"/>
            <p:cNvSpPr/>
            <p:nvPr/>
          </p:nvSpPr>
          <p:spPr>
            <a:xfrm>
              <a:off x="4800" y="2160"/>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48" name="Google Shape;1048;p119"/>
            <p:cNvSpPr/>
            <p:nvPr/>
          </p:nvSpPr>
          <p:spPr>
            <a:xfrm>
              <a:off x="4800" y="1968"/>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49" name="Google Shape;1049;p119"/>
            <p:cNvSpPr/>
            <p:nvPr/>
          </p:nvSpPr>
          <p:spPr>
            <a:xfrm>
              <a:off x="4800" y="1776"/>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50" name="Google Shape;1050;p119"/>
            <p:cNvSpPr/>
            <p:nvPr/>
          </p:nvSpPr>
          <p:spPr>
            <a:xfrm>
              <a:off x="4800" y="1584"/>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51" name="Google Shape;1051;p119"/>
            <p:cNvSpPr/>
            <p:nvPr/>
          </p:nvSpPr>
          <p:spPr>
            <a:xfrm>
              <a:off x="4800" y="1392"/>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cxnSp>
        <p:nvCxnSpPr>
          <p:cNvPr id="1052" name="Google Shape;1052;p119"/>
          <p:cNvCxnSpPr/>
          <p:nvPr/>
        </p:nvCxnSpPr>
        <p:spPr>
          <a:xfrm>
            <a:off x="7178675" y="4114800"/>
            <a:ext cx="0" cy="171450"/>
          </a:xfrm>
          <a:prstGeom prst="straightConnector1">
            <a:avLst/>
          </a:prstGeom>
          <a:noFill/>
          <a:ln cap="flat" cmpd="sng" w="9525">
            <a:solidFill>
              <a:schemeClr val="dk1"/>
            </a:solidFill>
            <a:prstDash val="solid"/>
            <a:round/>
            <a:headEnd len="med" w="med" type="none"/>
            <a:tailEnd len="med" w="med" type="none"/>
          </a:ln>
        </p:spPr>
      </p:cxnSp>
      <p:grpSp>
        <p:nvGrpSpPr>
          <p:cNvPr id="1053" name="Google Shape;1053;p119"/>
          <p:cNvGrpSpPr/>
          <p:nvPr/>
        </p:nvGrpSpPr>
        <p:grpSpPr>
          <a:xfrm>
            <a:off x="7178675" y="1771650"/>
            <a:ext cx="304800" cy="2286000"/>
            <a:chOff x="4800" y="1392"/>
            <a:chExt cx="192" cy="1920"/>
          </a:xfrm>
        </p:grpSpPr>
        <p:sp>
          <p:nvSpPr>
            <p:cNvPr id="1054" name="Google Shape;1054;p119"/>
            <p:cNvSpPr/>
            <p:nvPr/>
          </p:nvSpPr>
          <p:spPr>
            <a:xfrm>
              <a:off x="4800" y="3120"/>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55" name="Google Shape;1055;p119"/>
            <p:cNvSpPr/>
            <p:nvPr/>
          </p:nvSpPr>
          <p:spPr>
            <a:xfrm>
              <a:off x="4800" y="2928"/>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56" name="Google Shape;1056;p119"/>
            <p:cNvSpPr/>
            <p:nvPr/>
          </p:nvSpPr>
          <p:spPr>
            <a:xfrm>
              <a:off x="4800" y="2736"/>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57" name="Google Shape;1057;p119"/>
            <p:cNvSpPr/>
            <p:nvPr/>
          </p:nvSpPr>
          <p:spPr>
            <a:xfrm>
              <a:off x="4800" y="2544"/>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58" name="Google Shape;1058;p119"/>
            <p:cNvSpPr/>
            <p:nvPr/>
          </p:nvSpPr>
          <p:spPr>
            <a:xfrm>
              <a:off x="4800" y="2352"/>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59" name="Google Shape;1059;p119"/>
            <p:cNvSpPr/>
            <p:nvPr/>
          </p:nvSpPr>
          <p:spPr>
            <a:xfrm>
              <a:off x="4800" y="2160"/>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0" name="Google Shape;1060;p119"/>
            <p:cNvSpPr/>
            <p:nvPr/>
          </p:nvSpPr>
          <p:spPr>
            <a:xfrm>
              <a:off x="4800" y="1968"/>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1" name="Google Shape;1061;p119"/>
            <p:cNvSpPr/>
            <p:nvPr/>
          </p:nvSpPr>
          <p:spPr>
            <a:xfrm>
              <a:off x="4800" y="1776"/>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2" name="Google Shape;1062;p119"/>
            <p:cNvSpPr/>
            <p:nvPr/>
          </p:nvSpPr>
          <p:spPr>
            <a:xfrm>
              <a:off x="4800" y="1584"/>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3" name="Google Shape;1063;p119"/>
            <p:cNvSpPr/>
            <p:nvPr/>
          </p:nvSpPr>
          <p:spPr>
            <a:xfrm>
              <a:off x="4800" y="1392"/>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1064" name="Google Shape;1064;p119"/>
          <p:cNvGrpSpPr/>
          <p:nvPr/>
        </p:nvGrpSpPr>
        <p:grpSpPr>
          <a:xfrm>
            <a:off x="7483475" y="1771650"/>
            <a:ext cx="304800" cy="2286000"/>
            <a:chOff x="4800" y="1392"/>
            <a:chExt cx="192" cy="1920"/>
          </a:xfrm>
        </p:grpSpPr>
        <p:sp>
          <p:nvSpPr>
            <p:cNvPr id="1065" name="Google Shape;1065;p119"/>
            <p:cNvSpPr/>
            <p:nvPr/>
          </p:nvSpPr>
          <p:spPr>
            <a:xfrm>
              <a:off x="4800" y="3120"/>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6" name="Google Shape;1066;p119"/>
            <p:cNvSpPr/>
            <p:nvPr/>
          </p:nvSpPr>
          <p:spPr>
            <a:xfrm>
              <a:off x="4800" y="2928"/>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7" name="Google Shape;1067;p119"/>
            <p:cNvSpPr/>
            <p:nvPr/>
          </p:nvSpPr>
          <p:spPr>
            <a:xfrm>
              <a:off x="4800" y="2736"/>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8" name="Google Shape;1068;p119"/>
            <p:cNvSpPr/>
            <p:nvPr/>
          </p:nvSpPr>
          <p:spPr>
            <a:xfrm>
              <a:off x="4800" y="2544"/>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9" name="Google Shape;1069;p119"/>
            <p:cNvSpPr/>
            <p:nvPr/>
          </p:nvSpPr>
          <p:spPr>
            <a:xfrm>
              <a:off x="4800" y="2352"/>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70" name="Google Shape;1070;p119"/>
            <p:cNvSpPr/>
            <p:nvPr/>
          </p:nvSpPr>
          <p:spPr>
            <a:xfrm>
              <a:off x="4800" y="2160"/>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71" name="Google Shape;1071;p119"/>
            <p:cNvSpPr/>
            <p:nvPr/>
          </p:nvSpPr>
          <p:spPr>
            <a:xfrm>
              <a:off x="4800" y="1968"/>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72" name="Google Shape;1072;p119"/>
            <p:cNvSpPr/>
            <p:nvPr/>
          </p:nvSpPr>
          <p:spPr>
            <a:xfrm>
              <a:off x="4800" y="1776"/>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73" name="Google Shape;1073;p119"/>
            <p:cNvSpPr/>
            <p:nvPr/>
          </p:nvSpPr>
          <p:spPr>
            <a:xfrm>
              <a:off x="4800" y="1584"/>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74" name="Google Shape;1074;p119"/>
            <p:cNvSpPr/>
            <p:nvPr/>
          </p:nvSpPr>
          <p:spPr>
            <a:xfrm>
              <a:off x="4800" y="1392"/>
              <a:ext cx="192" cy="192"/>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1075" name="Google Shape;1075;p119"/>
          <p:cNvSpPr/>
          <p:nvPr/>
        </p:nvSpPr>
        <p:spPr>
          <a:xfrm>
            <a:off x="228600" y="197644"/>
            <a:ext cx="8686800" cy="920353"/>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6" name="Google Shape;1076;p119"/>
          <p:cNvSpPr txBox="1"/>
          <p:nvPr/>
        </p:nvSpPr>
        <p:spPr>
          <a:xfrm>
            <a:off x="-304800" y="434578"/>
            <a:ext cx="9525000" cy="422672"/>
          </a:xfrm>
          <a:prstGeom prst="rect">
            <a:avLst/>
          </a:prstGeom>
          <a:noFill/>
          <a:ln>
            <a:noFill/>
          </a:ln>
        </p:spPr>
        <p:txBody>
          <a:bodyPr anchorCtr="0" anchor="ctr" bIns="45700" lIns="91425" spcFirstLastPara="1" rIns="91425" wrap="square" tIns="45700">
            <a:noAutofit/>
          </a:bodyPr>
          <a:lstStyle/>
          <a:p>
            <a:pPr indent="-180975" lvl="0" marL="263525" marR="0" rtl="0" algn="ctr">
              <a:lnSpc>
                <a:spcPct val="100000"/>
              </a:lnSpc>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Persistence of maternal antibodies in infants by Age </a:t>
            </a:r>
            <a:endParaRPr/>
          </a:p>
        </p:txBody>
      </p:sp>
      <p:sp>
        <p:nvSpPr>
          <p:cNvPr id="1077" name="Google Shape;1077;p119"/>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20"/>
          <p:cNvSpPr txBox="1"/>
          <p:nvPr/>
        </p:nvSpPr>
        <p:spPr>
          <a:xfrm>
            <a:off x="1752600" y="1657350"/>
            <a:ext cx="5867400" cy="11025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400"/>
              <a:buFont typeface="Arial"/>
              <a:buNone/>
            </a:pPr>
            <a:r>
              <a:rPr b="1" i="0" lang="en-GB" sz="4400" u="none" cap="none" strike="noStrike">
                <a:solidFill>
                  <a:schemeClr val="dk1"/>
                </a:solidFill>
                <a:latin typeface="Calibri"/>
                <a:ea typeface="Calibri"/>
                <a:cs typeface="Calibri"/>
                <a:sym typeface="Calibri"/>
              </a:rPr>
              <a:t>Infant testing schedule</a:t>
            </a:r>
            <a:endParaRPr/>
          </a:p>
        </p:txBody>
      </p:sp>
      <p:sp>
        <p:nvSpPr>
          <p:cNvPr id="1083" name="Google Shape;1083;p120"/>
          <p:cNvSpPr txBox="1"/>
          <p:nvPr/>
        </p:nvSpPr>
        <p:spPr>
          <a:xfrm>
            <a:off x="152400" y="4857750"/>
            <a:ext cx="3276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sp>
        <p:nvSpPr>
          <p:cNvPr id="1084" name="Google Shape;1084;p120"/>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21"/>
          <p:cNvSpPr txBox="1"/>
          <p:nvPr/>
        </p:nvSpPr>
        <p:spPr>
          <a:xfrm>
            <a:off x="1676400" y="1657350"/>
            <a:ext cx="5867400" cy="11025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4400"/>
              <a:buFont typeface="Arial"/>
              <a:buNone/>
            </a:pPr>
            <a:r>
              <a:rPr b="1" i="0" lang="en-GB" sz="4400" u="none" cap="none" strike="noStrike">
                <a:solidFill>
                  <a:schemeClr val="dk1"/>
                </a:solidFill>
                <a:latin typeface="Calibri"/>
                <a:ea typeface="Calibri"/>
                <a:cs typeface="Calibri"/>
                <a:sym typeface="Calibri"/>
              </a:rPr>
              <a:t>Infant HIV  prophylaxis</a:t>
            </a:r>
            <a:endParaRPr/>
          </a:p>
        </p:txBody>
      </p:sp>
      <p:sp>
        <p:nvSpPr>
          <p:cNvPr id="1090" name="Google Shape;1090;p121"/>
          <p:cNvSpPr txBox="1"/>
          <p:nvPr/>
        </p:nvSpPr>
        <p:spPr>
          <a:xfrm>
            <a:off x="152400" y="4857750"/>
            <a:ext cx="3276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4" name="Shape 434"/>
        <p:cNvGrpSpPr/>
        <p:nvPr/>
      </p:nvGrpSpPr>
      <p:grpSpPr>
        <a:xfrm>
          <a:off x="0" y="0"/>
          <a:ext cx="0" cy="0"/>
          <a:chOff x="0" y="0"/>
          <a:chExt cx="0" cy="0"/>
        </a:xfrm>
      </p:grpSpPr>
      <p:pic>
        <p:nvPicPr>
          <p:cNvPr descr="C:\Users\gbernhardt\Documents\temp\mort trends under 5 years.jpg" id="435" name="Google Shape;435;p77"/>
          <p:cNvPicPr preferRelativeResize="0"/>
          <p:nvPr/>
        </p:nvPicPr>
        <p:blipFill rotWithShape="1">
          <a:blip r:embed="rId3">
            <a:alphaModFix/>
          </a:blip>
          <a:srcRect b="0" l="0" r="0" t="19444"/>
          <a:stretch/>
        </p:blipFill>
        <p:spPr>
          <a:xfrm>
            <a:off x="38100" y="1114425"/>
            <a:ext cx="8561388" cy="3371850"/>
          </a:xfrm>
          <a:prstGeom prst="rect">
            <a:avLst/>
          </a:prstGeom>
          <a:noFill/>
          <a:ln>
            <a:noFill/>
          </a:ln>
        </p:spPr>
      </p:pic>
      <p:sp>
        <p:nvSpPr>
          <p:cNvPr id="436" name="Google Shape;436;p77"/>
          <p:cNvSpPr txBox="1"/>
          <p:nvPr/>
        </p:nvSpPr>
        <p:spPr>
          <a:xfrm>
            <a:off x="485775" y="4289822"/>
            <a:ext cx="8610600" cy="39290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2800" u="none" cap="none" strike="noStrike">
                <a:solidFill>
                  <a:srgbClr val="004B74"/>
                </a:solidFill>
                <a:latin typeface="Calibri"/>
                <a:ea typeface="Calibri"/>
                <a:cs typeface="Calibri"/>
                <a:sym typeface="Calibri"/>
              </a:rPr>
              <a:t>Trend in percentage of under-5 deaths in SA due to AIDS</a:t>
            </a:r>
            <a:endParaRPr/>
          </a:p>
        </p:txBody>
      </p:sp>
      <p:pic>
        <p:nvPicPr>
          <p:cNvPr descr="C:\Users\gbernhardt\Documents\temp\mort trends under 5 years.jpg" id="437" name="Google Shape;437;p77"/>
          <p:cNvPicPr preferRelativeResize="0"/>
          <p:nvPr/>
        </p:nvPicPr>
        <p:blipFill rotWithShape="1">
          <a:blip r:embed="rId4">
            <a:alphaModFix/>
          </a:blip>
          <a:srcRect b="87486" l="14087" r="0" t="0"/>
          <a:stretch/>
        </p:blipFill>
        <p:spPr>
          <a:xfrm>
            <a:off x="2200275" y="857250"/>
            <a:ext cx="6918325" cy="514350"/>
          </a:xfrm>
          <a:prstGeom prst="rect">
            <a:avLst/>
          </a:prstGeom>
          <a:noFill/>
          <a:ln>
            <a:noFill/>
          </a:ln>
        </p:spPr>
      </p:pic>
      <p:sp>
        <p:nvSpPr>
          <p:cNvPr id="438" name="Google Shape;438;p77"/>
          <p:cNvSpPr/>
          <p:nvPr/>
        </p:nvSpPr>
        <p:spPr>
          <a:xfrm>
            <a:off x="685800" y="197644"/>
            <a:ext cx="77724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9" name="Google Shape;439;p77"/>
          <p:cNvSpPr txBox="1"/>
          <p:nvPr/>
        </p:nvSpPr>
        <p:spPr>
          <a:xfrm>
            <a:off x="685800" y="228600"/>
            <a:ext cx="89916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Infant and child deaths </a:t>
            </a:r>
            <a:endParaRPr/>
          </a:p>
        </p:txBody>
      </p:sp>
      <p:sp>
        <p:nvSpPr>
          <p:cNvPr id="440" name="Google Shape;440;p77"/>
          <p:cNvSpPr txBox="1"/>
          <p:nvPr/>
        </p:nvSpPr>
        <p:spPr>
          <a:xfrm>
            <a:off x="490538" y="4682728"/>
            <a:ext cx="8610600" cy="6465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600" u="none" cap="none" strike="noStrike">
                <a:solidFill>
                  <a:schemeClr val="dk1"/>
                </a:solidFill>
                <a:latin typeface="Arial"/>
                <a:ea typeface="Arial"/>
                <a:cs typeface="Arial"/>
                <a:sym typeface="Arial"/>
              </a:rPr>
              <a:t>South African child deaths 1990 – 2011: have HIV services reversed the trend enough to meet Millenium Development Goal 4? Kerber KJ, Lawn JE, Johnson LF et al.</a:t>
            </a:r>
            <a:endParaRPr/>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4" name="Shape 1094"/>
        <p:cNvGrpSpPr/>
        <p:nvPr/>
      </p:nvGrpSpPr>
      <p:grpSpPr>
        <a:xfrm>
          <a:off x="0" y="0"/>
          <a:ext cx="0" cy="0"/>
          <a:chOff x="0" y="0"/>
          <a:chExt cx="0" cy="0"/>
        </a:xfrm>
      </p:grpSpPr>
      <p:graphicFrame>
        <p:nvGraphicFramePr>
          <p:cNvPr id="1095" name="Google Shape;1095;p122"/>
          <p:cNvGraphicFramePr/>
          <p:nvPr/>
        </p:nvGraphicFramePr>
        <p:xfrm>
          <a:off x="457200" y="1428750"/>
          <a:ext cx="3000000" cy="3000000"/>
        </p:xfrm>
        <a:graphic>
          <a:graphicData uri="http://schemas.openxmlformats.org/drawingml/2006/table">
            <a:tbl>
              <a:tblPr bandRow="1" firstRow="1">
                <a:noFill/>
                <a:tableStyleId>{1B07EA9A-A7EE-476C-9B64-5C284BE17986}</a:tableStyleId>
              </a:tblPr>
              <a:tblGrid>
                <a:gridCol w="2057400"/>
                <a:gridCol w="6172200"/>
              </a:tblGrid>
              <a:tr h="1348825">
                <a:tc>
                  <a:txBody>
                    <a:bodyPr/>
                    <a:lstStyle/>
                    <a:p>
                      <a:pPr indent="0" lvl="0" marL="0" marR="0" rtl="0" algn="l">
                        <a:spcBef>
                          <a:spcPts val="0"/>
                        </a:spcBef>
                        <a:spcAft>
                          <a:spcPts val="0"/>
                        </a:spcAft>
                        <a:buNone/>
                      </a:pPr>
                      <a:r>
                        <a:rPr b="1" lang="en-GB" sz="2100">
                          <a:solidFill>
                            <a:srgbClr val="004B74"/>
                          </a:solidFill>
                          <a:latin typeface="Calibri"/>
                          <a:ea typeface="Calibri"/>
                          <a:cs typeface="Calibri"/>
                          <a:sym typeface="Calibri"/>
                        </a:rPr>
                        <a:t>Mom</a:t>
                      </a:r>
                      <a:r>
                        <a:rPr b="0" lang="en-GB" sz="2100">
                          <a:solidFill>
                            <a:srgbClr val="004B74"/>
                          </a:solidFill>
                          <a:latin typeface="Calibri"/>
                          <a:ea typeface="Calibri"/>
                          <a:cs typeface="Calibri"/>
                          <a:sym typeface="Calibri"/>
                        </a:rPr>
                        <a:t> </a:t>
                      </a:r>
                      <a:endParaRPr sz="1100"/>
                    </a:p>
                  </a:txBody>
                  <a:tcPr marT="34300" marB="34300" marR="91450" marL="91450"/>
                </a:tc>
                <a:tc>
                  <a:txBody>
                    <a:bodyPr/>
                    <a:lstStyle/>
                    <a:p>
                      <a:pPr indent="0" lvl="0" marL="0" marR="0" rtl="0" algn="l">
                        <a:spcBef>
                          <a:spcPts val="0"/>
                        </a:spcBef>
                        <a:spcAft>
                          <a:spcPts val="0"/>
                        </a:spcAft>
                        <a:buNone/>
                      </a:pPr>
                      <a:r>
                        <a:rPr b="0" lang="en-GB" sz="2100">
                          <a:solidFill>
                            <a:srgbClr val="004B74"/>
                          </a:solidFill>
                          <a:latin typeface="Calibri"/>
                          <a:ea typeface="Calibri"/>
                          <a:cs typeface="Calibri"/>
                          <a:sym typeface="Calibri"/>
                        </a:rPr>
                        <a:t>- Lifelong regardless of CD4 </a:t>
                      </a:r>
                      <a:endParaRPr sz="1100"/>
                    </a:p>
                    <a:p>
                      <a:pPr indent="0" lvl="0" marL="0" marR="0" rtl="0" algn="l">
                        <a:spcBef>
                          <a:spcPts val="0"/>
                        </a:spcBef>
                        <a:spcAft>
                          <a:spcPts val="0"/>
                        </a:spcAft>
                        <a:buNone/>
                      </a:pPr>
                      <a:r>
                        <a:rPr b="0" lang="en-GB" sz="2100">
                          <a:solidFill>
                            <a:srgbClr val="004B74"/>
                          </a:solidFill>
                          <a:latin typeface="Calibri"/>
                          <a:ea typeface="Calibri"/>
                          <a:cs typeface="Calibri"/>
                          <a:sym typeface="Calibri"/>
                        </a:rPr>
                        <a:t>- VL testing</a:t>
                      </a:r>
                      <a:endParaRPr sz="1100"/>
                    </a:p>
                    <a:p>
                      <a:pPr indent="0" lvl="0" marL="0" marR="0" rtl="0" algn="l">
                        <a:spcBef>
                          <a:spcPts val="0"/>
                        </a:spcBef>
                        <a:spcAft>
                          <a:spcPts val="0"/>
                        </a:spcAft>
                        <a:buNone/>
                      </a:pPr>
                      <a:r>
                        <a:rPr b="0" lang="en-GB" sz="2100">
                          <a:solidFill>
                            <a:srgbClr val="004B74"/>
                          </a:solidFill>
                          <a:latin typeface="Calibri"/>
                          <a:ea typeface="Calibri"/>
                          <a:cs typeface="Calibri"/>
                          <a:sym typeface="Calibri"/>
                        </a:rPr>
                        <a:t>- HCT</a:t>
                      </a:r>
                      <a:r>
                        <a:rPr b="0" lang="en-GB" sz="2100">
                          <a:solidFill>
                            <a:srgbClr val="004B74"/>
                          </a:solidFill>
                          <a:latin typeface="Calibri"/>
                          <a:ea typeface="Calibri"/>
                          <a:cs typeface="Calibri"/>
                          <a:sym typeface="Calibri"/>
                        </a:rPr>
                        <a:t> in labour ward</a:t>
                      </a:r>
                      <a:endParaRPr sz="1100"/>
                    </a:p>
                    <a:p>
                      <a:pPr indent="0" lvl="0" marL="0" marR="0" rtl="0" algn="l">
                        <a:spcBef>
                          <a:spcPts val="0"/>
                        </a:spcBef>
                        <a:spcAft>
                          <a:spcPts val="0"/>
                        </a:spcAft>
                        <a:buNone/>
                      </a:pPr>
                      <a:r>
                        <a:rPr b="0" lang="en-GB" sz="2100">
                          <a:solidFill>
                            <a:srgbClr val="004B74"/>
                          </a:solidFill>
                          <a:latin typeface="Calibri"/>
                          <a:ea typeface="Calibri"/>
                          <a:cs typeface="Calibri"/>
                          <a:sym typeface="Calibri"/>
                        </a:rPr>
                        <a:t>- CD4&lt; 100 🡪 CrAg test</a:t>
                      </a:r>
                      <a:endParaRPr b="0" sz="2100">
                        <a:solidFill>
                          <a:srgbClr val="004B74"/>
                        </a:solidFill>
                        <a:latin typeface="Calibri"/>
                        <a:ea typeface="Calibri"/>
                        <a:cs typeface="Calibri"/>
                        <a:sym typeface="Calibri"/>
                      </a:endParaRPr>
                    </a:p>
                  </a:txBody>
                  <a:tcPr marT="34300" marB="34300" marR="91450" marL="91450"/>
                </a:tc>
              </a:tr>
              <a:tr h="1028775">
                <a:tc>
                  <a:txBody>
                    <a:bodyPr/>
                    <a:lstStyle/>
                    <a:p>
                      <a:pPr indent="0" lvl="0" marL="0" marR="0" rtl="0" algn="l">
                        <a:spcBef>
                          <a:spcPts val="0"/>
                        </a:spcBef>
                        <a:spcAft>
                          <a:spcPts val="0"/>
                        </a:spcAft>
                        <a:buNone/>
                      </a:pPr>
                      <a:r>
                        <a:rPr b="1" lang="en-GB" sz="2100">
                          <a:solidFill>
                            <a:srgbClr val="004B74"/>
                          </a:solidFill>
                          <a:latin typeface="Calibri"/>
                          <a:ea typeface="Calibri"/>
                          <a:cs typeface="Calibri"/>
                          <a:sym typeface="Calibri"/>
                        </a:rPr>
                        <a:t>Baby</a:t>
                      </a:r>
                      <a:endParaRPr sz="1100"/>
                    </a:p>
                  </a:txBody>
                  <a:tcPr marT="34300" marB="34300" marR="91450" marL="91450"/>
                </a:tc>
                <a:tc>
                  <a:txBody>
                    <a:bodyPr/>
                    <a:lstStyle/>
                    <a:p>
                      <a:pPr indent="-127000" lvl="0" marL="127000" marR="0" rtl="0" algn="l">
                        <a:lnSpc>
                          <a:spcPct val="92857"/>
                        </a:lnSpc>
                        <a:spcBef>
                          <a:spcPts val="0"/>
                        </a:spcBef>
                        <a:spcAft>
                          <a:spcPts val="0"/>
                        </a:spcAft>
                        <a:buNone/>
                      </a:pPr>
                      <a:r>
                        <a:rPr lang="en-GB" sz="2100">
                          <a:solidFill>
                            <a:srgbClr val="004B74"/>
                          </a:solidFill>
                          <a:latin typeface="Calibri"/>
                          <a:ea typeface="Calibri"/>
                          <a:cs typeface="Calibri"/>
                          <a:sym typeface="Calibri"/>
                        </a:rPr>
                        <a:t>- Prophylaxis: some get</a:t>
                      </a:r>
                      <a:r>
                        <a:rPr lang="en-GB" sz="2100">
                          <a:solidFill>
                            <a:srgbClr val="004B74"/>
                          </a:solidFill>
                          <a:latin typeface="Calibri"/>
                          <a:ea typeface="Calibri"/>
                          <a:cs typeface="Calibri"/>
                          <a:sym typeface="Calibri"/>
                        </a:rPr>
                        <a:t> AZT + NVP; some   get 12w NVP</a:t>
                      </a:r>
                      <a:endParaRPr sz="1100"/>
                    </a:p>
                    <a:p>
                      <a:pPr indent="0" lvl="0" marL="0" marR="0" rtl="0" algn="l">
                        <a:spcBef>
                          <a:spcPts val="0"/>
                        </a:spcBef>
                        <a:spcAft>
                          <a:spcPts val="0"/>
                        </a:spcAft>
                        <a:buNone/>
                      </a:pPr>
                      <a:r>
                        <a:rPr lang="en-GB" sz="2100">
                          <a:solidFill>
                            <a:srgbClr val="004B74"/>
                          </a:solidFill>
                          <a:latin typeface="Calibri"/>
                          <a:ea typeface="Calibri"/>
                          <a:cs typeface="Calibri"/>
                          <a:sym typeface="Calibri"/>
                        </a:rPr>
                        <a:t>- Birth PCR</a:t>
                      </a:r>
                      <a:endParaRPr sz="1100"/>
                    </a:p>
                  </a:txBody>
                  <a:tcPr marT="34300" marB="34300" marR="91450" marL="91450"/>
                </a:tc>
              </a:tr>
              <a:tr h="1028775">
                <a:tc>
                  <a:txBody>
                    <a:bodyPr/>
                    <a:lstStyle/>
                    <a:p>
                      <a:pPr indent="0" lvl="0" marL="0" marR="0" rtl="0" algn="l">
                        <a:spcBef>
                          <a:spcPts val="0"/>
                        </a:spcBef>
                        <a:spcAft>
                          <a:spcPts val="0"/>
                        </a:spcAft>
                        <a:buNone/>
                      </a:pPr>
                      <a:r>
                        <a:rPr b="1" lang="en-GB" sz="2100">
                          <a:solidFill>
                            <a:srgbClr val="004B74"/>
                          </a:solidFill>
                          <a:latin typeface="Calibri"/>
                          <a:ea typeface="Calibri"/>
                          <a:cs typeface="Calibri"/>
                          <a:sym typeface="Calibri"/>
                        </a:rPr>
                        <a:t>Other</a:t>
                      </a:r>
                      <a:endParaRPr sz="1100"/>
                    </a:p>
                  </a:txBody>
                  <a:tcPr marT="34300" marB="34300" marR="91450" marL="91450"/>
                </a:tc>
                <a:tc>
                  <a:txBody>
                    <a:bodyPr/>
                    <a:lstStyle/>
                    <a:p>
                      <a:pPr indent="0" lvl="0" marL="0" marR="0" rtl="0" algn="l">
                        <a:spcBef>
                          <a:spcPts val="0"/>
                        </a:spcBef>
                        <a:spcAft>
                          <a:spcPts val="0"/>
                        </a:spcAft>
                        <a:buNone/>
                      </a:pPr>
                      <a:r>
                        <a:rPr lang="en-GB" sz="2100">
                          <a:solidFill>
                            <a:srgbClr val="004B74"/>
                          </a:solidFill>
                          <a:latin typeface="Calibri"/>
                          <a:ea typeface="Calibri"/>
                          <a:cs typeface="Calibri"/>
                          <a:sym typeface="Calibri"/>
                        </a:rPr>
                        <a:t>- Think mother-baby pair</a:t>
                      </a:r>
                      <a:endParaRPr sz="1100"/>
                    </a:p>
                    <a:p>
                      <a:pPr indent="-127000" lvl="0" marL="127000" marR="0" rtl="0" algn="l">
                        <a:lnSpc>
                          <a:spcPct val="100000"/>
                        </a:lnSpc>
                        <a:spcBef>
                          <a:spcPts val="0"/>
                        </a:spcBef>
                        <a:spcAft>
                          <a:spcPts val="0"/>
                        </a:spcAft>
                        <a:buClr>
                          <a:srgbClr val="004B74"/>
                        </a:buClr>
                        <a:buSzPts val="2100"/>
                        <a:buFont typeface="Calibri"/>
                        <a:buNone/>
                      </a:pPr>
                      <a:r>
                        <a:rPr lang="en-GB" sz="2100">
                          <a:solidFill>
                            <a:srgbClr val="004B74"/>
                          </a:solidFill>
                          <a:latin typeface="Calibri"/>
                          <a:ea typeface="Calibri"/>
                          <a:cs typeface="Calibri"/>
                          <a:sym typeface="Calibri"/>
                        </a:rPr>
                        <a:t>- HIV+ partner in serodiscordant</a:t>
                      </a:r>
                      <a:r>
                        <a:rPr lang="en-GB" sz="2100">
                          <a:solidFill>
                            <a:srgbClr val="004B74"/>
                          </a:solidFill>
                          <a:latin typeface="Calibri"/>
                          <a:ea typeface="Calibri"/>
                          <a:cs typeface="Calibri"/>
                          <a:sym typeface="Calibri"/>
                        </a:rPr>
                        <a:t> couple eligible</a:t>
                      </a:r>
                      <a:endParaRPr sz="2100">
                        <a:solidFill>
                          <a:srgbClr val="004B74"/>
                        </a:solidFill>
                        <a:latin typeface="Calibri"/>
                        <a:ea typeface="Calibri"/>
                        <a:cs typeface="Calibri"/>
                        <a:sym typeface="Calibri"/>
                      </a:endParaRPr>
                    </a:p>
                  </a:txBody>
                  <a:tcPr marT="34300" marB="34300" marR="91450" marL="91450"/>
                </a:tc>
              </a:tr>
            </a:tbl>
          </a:graphicData>
        </a:graphic>
      </p:graphicFrame>
      <p:sp>
        <p:nvSpPr>
          <p:cNvPr id="1096" name="Google Shape;1096;p122"/>
          <p:cNvSpPr/>
          <p:nvPr/>
        </p:nvSpPr>
        <p:spPr>
          <a:xfrm>
            <a:off x="1978025" y="197644"/>
            <a:ext cx="51816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97" name="Google Shape;1097;p122"/>
          <p:cNvSpPr txBox="1"/>
          <p:nvPr/>
        </p:nvSpPr>
        <p:spPr>
          <a:xfrm>
            <a:off x="1825625" y="228600"/>
            <a:ext cx="5413375"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Summary: what is new?</a:t>
            </a:r>
            <a:endParaRPr/>
          </a:p>
        </p:txBody>
      </p:sp>
      <p:sp>
        <p:nvSpPr>
          <p:cNvPr id="1098" name="Google Shape;1098;p122"/>
          <p:cNvSpPr/>
          <p:nvPr/>
        </p:nvSpPr>
        <p:spPr>
          <a:xfrm>
            <a:off x="457200" y="1428750"/>
            <a:ext cx="8229600" cy="3371850"/>
          </a:xfrm>
          <a:prstGeom prst="rect">
            <a:avLst/>
          </a:prstGeom>
          <a:no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099" name="Google Shape;1099;p122"/>
          <p:cNvCxnSpPr/>
          <p:nvPr/>
        </p:nvCxnSpPr>
        <p:spPr>
          <a:xfrm>
            <a:off x="2514600" y="1451372"/>
            <a:ext cx="0" cy="3371850"/>
          </a:xfrm>
          <a:prstGeom prst="straightConnector1">
            <a:avLst/>
          </a:prstGeom>
          <a:noFill/>
          <a:ln cap="flat" cmpd="sng" w="25400">
            <a:solidFill>
              <a:srgbClr val="004B74"/>
            </a:solidFill>
            <a:prstDash val="solid"/>
            <a:round/>
            <a:headEnd len="sm" w="sm" type="none"/>
            <a:tailEnd len="sm" w="sm" type="none"/>
          </a:ln>
        </p:spPr>
      </p:cxnSp>
      <p:cxnSp>
        <p:nvCxnSpPr>
          <p:cNvPr id="1100" name="Google Shape;1100;p122"/>
          <p:cNvCxnSpPr/>
          <p:nvPr/>
        </p:nvCxnSpPr>
        <p:spPr>
          <a:xfrm>
            <a:off x="457200" y="2765822"/>
            <a:ext cx="8229600" cy="0"/>
          </a:xfrm>
          <a:prstGeom prst="straightConnector1">
            <a:avLst/>
          </a:prstGeom>
          <a:noFill/>
          <a:ln cap="flat" cmpd="sng" w="31750">
            <a:solidFill>
              <a:srgbClr val="004B74"/>
            </a:solidFill>
            <a:prstDash val="solid"/>
            <a:round/>
            <a:headEnd len="sm" w="sm" type="none"/>
            <a:tailEnd len="sm" w="sm" type="none"/>
          </a:ln>
        </p:spPr>
      </p:cxnSp>
      <p:cxnSp>
        <p:nvCxnSpPr>
          <p:cNvPr id="1101" name="Google Shape;1101;p122"/>
          <p:cNvCxnSpPr/>
          <p:nvPr/>
        </p:nvCxnSpPr>
        <p:spPr>
          <a:xfrm>
            <a:off x="457200" y="3794522"/>
            <a:ext cx="8229600" cy="0"/>
          </a:xfrm>
          <a:prstGeom prst="straightConnector1">
            <a:avLst/>
          </a:prstGeom>
          <a:noFill/>
          <a:ln cap="flat" cmpd="sng" w="31750">
            <a:solidFill>
              <a:srgbClr val="004B74"/>
            </a:solidFill>
            <a:prstDash val="solid"/>
            <a:round/>
            <a:headEnd len="sm" w="sm" type="none"/>
            <a:tailEnd len="sm" w="sm" type="none"/>
          </a:ln>
        </p:spPr>
      </p:cxnSp>
      <p:sp>
        <p:nvSpPr>
          <p:cNvPr id="1102" name="Google Shape;1102;p122"/>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6" name="Shape 1106"/>
        <p:cNvGrpSpPr/>
        <p:nvPr/>
      </p:nvGrpSpPr>
      <p:grpSpPr>
        <a:xfrm>
          <a:off x="0" y="0"/>
          <a:ext cx="0" cy="0"/>
          <a:chOff x="0" y="0"/>
          <a:chExt cx="0" cy="0"/>
        </a:xfrm>
      </p:grpSpPr>
      <p:sp>
        <p:nvSpPr>
          <p:cNvPr id="1107" name="Google Shape;1107;p123"/>
          <p:cNvSpPr txBox="1"/>
          <p:nvPr>
            <p:ph idx="1" type="body"/>
          </p:nvPr>
        </p:nvSpPr>
        <p:spPr>
          <a:xfrm>
            <a:off x="457200" y="1600200"/>
            <a:ext cx="8229600" cy="2514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4B74"/>
              </a:buClr>
              <a:buSzPts val="2800"/>
              <a:buFont typeface="Arial"/>
              <a:buChar char="•"/>
            </a:pPr>
            <a:r>
              <a:rPr lang="en-GB" sz="2800">
                <a:solidFill>
                  <a:srgbClr val="004B74"/>
                </a:solidFill>
                <a:latin typeface="Calibri"/>
                <a:ea typeface="Calibri"/>
                <a:cs typeface="Calibri"/>
                <a:sym typeface="Calibri"/>
              </a:rPr>
              <a:t>Early booking is key</a:t>
            </a:r>
            <a:endParaRPr/>
          </a:p>
          <a:p>
            <a:pPr indent="-342900" lvl="0" marL="342900" rtl="0" algn="l">
              <a:spcBef>
                <a:spcPts val="560"/>
              </a:spcBef>
              <a:spcAft>
                <a:spcPts val="0"/>
              </a:spcAft>
              <a:buClr>
                <a:srgbClr val="004B74"/>
              </a:buClr>
              <a:buSzPts val="2800"/>
              <a:buFont typeface="Arial"/>
              <a:buChar char="•"/>
            </a:pPr>
            <a:r>
              <a:rPr lang="en-GB" sz="2800">
                <a:solidFill>
                  <a:srgbClr val="004B74"/>
                </a:solidFill>
                <a:latin typeface="Calibri"/>
                <a:ea typeface="Calibri"/>
                <a:cs typeface="Calibri"/>
                <a:sym typeface="Calibri"/>
              </a:rPr>
              <a:t>Know the viral load and act!</a:t>
            </a:r>
            <a:endParaRPr/>
          </a:p>
          <a:p>
            <a:pPr indent="-342900" lvl="0" marL="342900" rtl="0" algn="l">
              <a:spcBef>
                <a:spcPts val="560"/>
              </a:spcBef>
              <a:spcAft>
                <a:spcPts val="0"/>
              </a:spcAft>
              <a:buClr>
                <a:srgbClr val="004B74"/>
              </a:buClr>
              <a:buSzPts val="2800"/>
              <a:buFont typeface="Arial"/>
              <a:buChar char="•"/>
            </a:pPr>
            <a:r>
              <a:rPr lang="en-GB" sz="2800">
                <a:solidFill>
                  <a:srgbClr val="004B74"/>
                </a:solidFill>
                <a:latin typeface="Calibri"/>
                <a:ea typeface="Calibri"/>
                <a:cs typeface="Calibri"/>
                <a:sym typeface="Calibri"/>
              </a:rPr>
              <a:t>Breast is best but VL needs to be LDL</a:t>
            </a:r>
            <a:endParaRPr/>
          </a:p>
          <a:p>
            <a:pPr indent="-342900" lvl="0" marL="342900" rtl="0" algn="l">
              <a:spcBef>
                <a:spcPts val="560"/>
              </a:spcBef>
              <a:spcAft>
                <a:spcPts val="0"/>
              </a:spcAft>
              <a:buClr>
                <a:srgbClr val="004B74"/>
              </a:buClr>
              <a:buSzPts val="2800"/>
              <a:buFont typeface="Arial"/>
              <a:buChar char="•"/>
            </a:pPr>
            <a:r>
              <a:rPr lang="en-GB" sz="2800">
                <a:solidFill>
                  <a:srgbClr val="004B74"/>
                </a:solidFill>
                <a:latin typeface="Calibri"/>
                <a:ea typeface="Calibri"/>
                <a:cs typeface="Calibri"/>
                <a:sym typeface="Calibri"/>
              </a:rPr>
              <a:t>Stay on ART for life to protect mum, baby and partner</a:t>
            </a:r>
            <a:r>
              <a:rPr lang="en-GB" sz="2800">
                <a:latin typeface="Calibri"/>
                <a:ea typeface="Calibri"/>
                <a:cs typeface="Calibri"/>
                <a:sym typeface="Calibri"/>
              </a:rPr>
              <a:t>!</a:t>
            </a:r>
            <a:endParaRPr/>
          </a:p>
          <a:p>
            <a:pPr indent="-139700" lvl="0" marL="342900" rtl="0" algn="l">
              <a:spcBef>
                <a:spcPts val="640"/>
              </a:spcBef>
              <a:spcAft>
                <a:spcPts val="0"/>
              </a:spcAft>
              <a:buClr>
                <a:schemeClr val="dk1"/>
              </a:buClr>
              <a:buSzPts val="3200"/>
              <a:buFont typeface="Arial"/>
              <a:buNone/>
            </a:pPr>
            <a:r>
              <a:t/>
            </a:r>
            <a:endParaRPr/>
          </a:p>
        </p:txBody>
      </p:sp>
      <p:sp>
        <p:nvSpPr>
          <p:cNvPr id="1108" name="Google Shape;1108;p123"/>
          <p:cNvSpPr/>
          <p:nvPr/>
        </p:nvSpPr>
        <p:spPr>
          <a:xfrm>
            <a:off x="2968625" y="197644"/>
            <a:ext cx="3127375"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09" name="Google Shape;1109;p123"/>
          <p:cNvSpPr txBox="1"/>
          <p:nvPr/>
        </p:nvSpPr>
        <p:spPr>
          <a:xfrm>
            <a:off x="2816225" y="228600"/>
            <a:ext cx="3279775"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Key</a:t>
            </a:r>
            <a:r>
              <a:rPr b="1" i="0" lang="en-GB" sz="4000" u="none" cap="none" strike="noStrike">
                <a:solidFill>
                  <a:schemeClr val="dk1"/>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messages</a:t>
            </a:r>
            <a:endParaRPr/>
          </a:p>
        </p:txBody>
      </p:sp>
      <p:sp>
        <p:nvSpPr>
          <p:cNvPr id="1110" name="Google Shape;1110;p123"/>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a:t>Acknowledgment</a:t>
            </a:r>
            <a:endParaRPr b="1"/>
          </a:p>
        </p:txBody>
      </p:sp>
      <p:sp>
        <p:nvSpPr>
          <p:cNvPr id="1116" name="Google Shape;1116;p124"/>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Arial"/>
              <a:buChar char="•"/>
            </a:pPr>
            <a:r>
              <a:rPr lang="en-GB"/>
              <a:t>Dr. Gina Bernhardt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2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b="0" i="0" lang="en-GB" sz="1200" u="none" cap="none" strike="noStrike">
                <a:solidFill>
                  <a:srgbClr val="898989"/>
                </a:solidFill>
                <a:latin typeface="Arial"/>
                <a:ea typeface="Arial"/>
                <a:cs typeface="Arial"/>
                <a:sym typeface="Arial"/>
              </a:rPr>
              <a:t>‹#›</a:t>
            </a:fld>
            <a:endParaRPr b="0" i="0" sz="1200" u="none" cap="none" strike="noStrike">
              <a:solidFill>
                <a:srgbClr val="89898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4" name="Shape 444"/>
        <p:cNvGrpSpPr/>
        <p:nvPr/>
      </p:nvGrpSpPr>
      <p:grpSpPr>
        <a:xfrm>
          <a:off x="0" y="0"/>
          <a:ext cx="0" cy="0"/>
          <a:chOff x="0" y="0"/>
          <a:chExt cx="0" cy="0"/>
        </a:xfrm>
      </p:grpSpPr>
      <p:sp>
        <p:nvSpPr>
          <p:cNvPr id="445" name="Google Shape;445;p78"/>
          <p:cNvSpPr txBox="1"/>
          <p:nvPr>
            <p:ph idx="1" type="body"/>
          </p:nvPr>
        </p:nvSpPr>
        <p:spPr>
          <a:xfrm>
            <a:off x="457200" y="1485900"/>
            <a:ext cx="8229600" cy="2400300"/>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rgbClr val="004B74"/>
              </a:buClr>
              <a:buSzPts val="2800"/>
              <a:buFont typeface="Calibri"/>
              <a:buChar char="•"/>
            </a:pPr>
            <a:r>
              <a:rPr lang="en-GB" sz="2800">
                <a:solidFill>
                  <a:srgbClr val="004B74"/>
                </a:solidFill>
                <a:latin typeface="Calibri"/>
                <a:ea typeface="Calibri"/>
                <a:cs typeface="Calibri"/>
                <a:sym typeface="Calibri"/>
              </a:rPr>
              <a:t>Review factors that affect MTCT &amp; transmission risk</a:t>
            </a:r>
            <a:endParaRPr/>
          </a:p>
          <a:p>
            <a:pPr indent="-342900" lvl="0" marL="342900" rtl="0" algn="l">
              <a:lnSpc>
                <a:spcPct val="85714"/>
              </a:lnSpc>
              <a:spcBef>
                <a:spcPts val="560"/>
              </a:spcBef>
              <a:spcAft>
                <a:spcPts val="0"/>
              </a:spcAft>
              <a:buClr>
                <a:srgbClr val="004B74"/>
              </a:buClr>
              <a:buSzPts val="2800"/>
              <a:buFont typeface="Calibri"/>
              <a:buChar char="•"/>
            </a:pPr>
            <a:r>
              <a:rPr lang="en-GB" sz="2800">
                <a:solidFill>
                  <a:srgbClr val="004B74"/>
                </a:solidFill>
                <a:latin typeface="Calibri"/>
                <a:ea typeface="Calibri"/>
                <a:cs typeface="Calibri"/>
                <a:sym typeface="Calibri"/>
              </a:rPr>
              <a:t>Describe  full package of care for the mother/infant pair to optimise HIV free survival and maternal health</a:t>
            </a:r>
            <a:endParaRPr/>
          </a:p>
          <a:p>
            <a:pPr indent="-342900" lvl="0" marL="342900" rtl="0" algn="l">
              <a:spcBef>
                <a:spcPts val="560"/>
              </a:spcBef>
              <a:spcAft>
                <a:spcPts val="0"/>
              </a:spcAft>
              <a:buClr>
                <a:srgbClr val="004B74"/>
              </a:buClr>
              <a:buSzPts val="2800"/>
              <a:buFont typeface="Calibri"/>
              <a:buChar char="•"/>
            </a:pPr>
            <a:r>
              <a:rPr lang="en-GB" sz="2800">
                <a:solidFill>
                  <a:srgbClr val="004B74"/>
                </a:solidFill>
                <a:latin typeface="Calibri"/>
                <a:ea typeface="Calibri"/>
                <a:cs typeface="Calibri"/>
                <a:sym typeface="Calibri"/>
              </a:rPr>
              <a:t>Familiarize with PMTCT policy</a:t>
            </a:r>
            <a:endParaRPr/>
          </a:p>
          <a:p>
            <a:pPr indent="-139700" lvl="0" marL="342900" rtl="0" algn="l">
              <a:spcBef>
                <a:spcPts val="640"/>
              </a:spcBef>
              <a:spcAft>
                <a:spcPts val="0"/>
              </a:spcAft>
              <a:buClr>
                <a:schemeClr val="dk1"/>
              </a:buClr>
              <a:buSzPts val="3200"/>
              <a:buFont typeface="Arial"/>
              <a:buNone/>
            </a:pPr>
            <a:r>
              <a:t/>
            </a:r>
            <a:endParaRPr/>
          </a:p>
        </p:txBody>
      </p:sp>
      <p:sp>
        <p:nvSpPr>
          <p:cNvPr id="446" name="Google Shape;446;p78"/>
          <p:cNvSpPr/>
          <p:nvPr/>
        </p:nvSpPr>
        <p:spPr>
          <a:xfrm>
            <a:off x="2133600" y="197644"/>
            <a:ext cx="43434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7" name="Google Shape;447;p78"/>
          <p:cNvSpPr txBox="1"/>
          <p:nvPr>
            <p:ph type="title"/>
          </p:nvPr>
        </p:nvSpPr>
        <p:spPr>
          <a:xfrm>
            <a:off x="1600200" y="228600"/>
            <a:ext cx="5181600" cy="42267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GB" sz="4000">
                <a:solidFill>
                  <a:srgbClr val="0033CC"/>
                </a:solidFill>
              </a:rPr>
              <a:t>  </a:t>
            </a:r>
            <a:r>
              <a:rPr b="1" lang="en-GB" sz="4000">
                <a:solidFill>
                  <a:schemeClr val="dk1"/>
                </a:solidFill>
                <a:latin typeface="Calibri"/>
                <a:ea typeface="Calibri"/>
                <a:cs typeface="Calibri"/>
                <a:sym typeface="Calibri"/>
              </a:rPr>
              <a:t>Learning objectives</a:t>
            </a:r>
            <a:endParaRPr/>
          </a:p>
        </p:txBody>
      </p:sp>
      <p:sp>
        <p:nvSpPr>
          <p:cNvPr id="448" name="Google Shape;448;p78"/>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9"/>
          <p:cNvSpPr txBox="1"/>
          <p:nvPr/>
        </p:nvSpPr>
        <p:spPr>
          <a:xfrm>
            <a:off x="1371600" y="2914650"/>
            <a:ext cx="6553200" cy="5143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4B74"/>
              </a:buClr>
              <a:buSzPts val="2800"/>
              <a:buFont typeface="Calibri"/>
              <a:buNone/>
            </a:pPr>
            <a:r>
              <a:rPr b="0" i="0" lang="en-GB" sz="2800" u="none" cap="none" strike="noStrike">
                <a:solidFill>
                  <a:srgbClr val="004B74"/>
                </a:solidFill>
                <a:latin typeface="Calibri"/>
                <a:ea typeface="Calibri"/>
                <a:cs typeface="Calibri"/>
                <a:sym typeface="Calibri"/>
              </a:rPr>
              <a:t>When can HIV be transmitted to baby?</a:t>
            </a:r>
            <a:endParaRPr/>
          </a:p>
        </p:txBody>
      </p:sp>
      <p:sp>
        <p:nvSpPr>
          <p:cNvPr id="454" name="Google Shape;454;p79"/>
          <p:cNvSpPr txBox="1"/>
          <p:nvPr/>
        </p:nvSpPr>
        <p:spPr>
          <a:xfrm>
            <a:off x="381000" y="1657350"/>
            <a:ext cx="8153400" cy="110251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Arial"/>
              <a:buNone/>
            </a:pPr>
            <a:r>
              <a:rPr b="1" i="0" lang="en-GB" sz="4400" u="none" cap="none" strike="noStrike">
                <a:solidFill>
                  <a:schemeClr val="dk1"/>
                </a:solidFill>
                <a:latin typeface="Calibri"/>
                <a:ea typeface="Calibri"/>
                <a:cs typeface="Calibri"/>
                <a:sym typeface="Calibri"/>
              </a:rPr>
              <a:t>Understanding Transmission and  Transmission Risk</a:t>
            </a:r>
            <a:endParaRPr/>
          </a:p>
        </p:txBody>
      </p:sp>
      <p:sp>
        <p:nvSpPr>
          <p:cNvPr id="455" name="Google Shape;455;p79"/>
          <p:cNvSpPr txBox="1"/>
          <p:nvPr/>
        </p:nvSpPr>
        <p:spPr>
          <a:xfrm>
            <a:off x="152400" y="4857750"/>
            <a:ext cx="32766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sp>
        <p:nvSpPr>
          <p:cNvPr id="456" name="Google Shape;456;p79"/>
          <p:cNvSpPr txBox="1"/>
          <p:nvPr/>
        </p:nvSpPr>
        <p:spPr>
          <a:xfrm>
            <a:off x="152400" y="4857750"/>
            <a:ext cx="190500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4B74"/>
              </a:buClr>
              <a:buSzPts val="1200"/>
              <a:buFont typeface="Arial"/>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 name="Shape 461"/>
        <p:cNvGrpSpPr/>
        <p:nvPr/>
      </p:nvGrpSpPr>
      <p:grpSpPr>
        <a:xfrm>
          <a:off x="0" y="0"/>
          <a:ext cx="0" cy="0"/>
          <a:chOff x="0" y="0"/>
          <a:chExt cx="0" cy="0"/>
        </a:xfrm>
      </p:grpSpPr>
      <p:sp>
        <p:nvSpPr>
          <p:cNvPr id="462" name="Google Shape;462;p80"/>
          <p:cNvSpPr/>
          <p:nvPr/>
        </p:nvSpPr>
        <p:spPr>
          <a:xfrm>
            <a:off x="6171010" y="1934171"/>
            <a:ext cx="2287190" cy="1782366"/>
          </a:xfrm>
          <a:prstGeom prst="ellipse">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0"/>
          <p:cNvSpPr/>
          <p:nvPr/>
        </p:nvSpPr>
        <p:spPr>
          <a:xfrm>
            <a:off x="6190061" y="1993702"/>
            <a:ext cx="2268139" cy="1663303"/>
          </a:xfrm>
          <a:custGeom>
            <a:rect b="b" l="l" r="r" t="t"/>
            <a:pathLst>
              <a:path extrusionOk="0" h="2041644" w="2041862">
                <a:moveTo>
                  <a:pt x="0" y="1020822"/>
                </a:moveTo>
                <a:cubicBezTo>
                  <a:pt x="0" y="457038"/>
                  <a:pt x="457086" y="0"/>
                  <a:pt x="1020931" y="0"/>
                </a:cubicBezTo>
                <a:cubicBezTo>
                  <a:pt x="1584776" y="0"/>
                  <a:pt x="2041862" y="457038"/>
                  <a:pt x="2041862" y="1020822"/>
                </a:cubicBezTo>
                <a:cubicBezTo>
                  <a:pt x="2041862" y="1584606"/>
                  <a:pt x="1584776" y="2041644"/>
                  <a:pt x="1020931" y="2041644"/>
                </a:cubicBezTo>
                <a:cubicBezTo>
                  <a:pt x="457086" y="2041644"/>
                  <a:pt x="0" y="1584606"/>
                  <a:pt x="0" y="1020822"/>
                </a:cubicBezTo>
                <a:close/>
              </a:path>
            </a:pathLst>
          </a:custGeom>
          <a:solidFill>
            <a:schemeClr val="lt1">
              <a:alpha val="89803"/>
            </a:schemeClr>
          </a:solidFill>
          <a:ln cap="flat" cmpd="sng" w="25400">
            <a:solidFill>
              <a:srgbClr val="BF504D"/>
            </a:solidFill>
            <a:prstDash val="solid"/>
            <a:round/>
            <a:headEnd len="sm" w="sm" type="none"/>
            <a:tailEnd len="sm" w="sm" type="none"/>
          </a:ln>
        </p:spPr>
        <p:txBody>
          <a:bodyPr anchorCtr="0" anchor="ctr" bIns="327275" lIns="327450" spcFirstLastPara="1" rIns="327450" wrap="square" tIns="327275">
            <a:noAutofit/>
          </a:bodyPr>
          <a:lstStyle/>
          <a:p>
            <a:pPr indent="0" lvl="0" marL="0" marR="0" rtl="0" algn="ctr">
              <a:lnSpc>
                <a:spcPct val="90000"/>
              </a:lnSpc>
              <a:spcBef>
                <a:spcPts val="0"/>
              </a:spcBef>
              <a:spcAft>
                <a:spcPts val="0"/>
              </a:spcAft>
              <a:buNone/>
            </a:pPr>
            <a:r>
              <a:rPr b="0" i="0" lang="en-GB" sz="2600" u="none" cap="none" strike="noStrike">
                <a:solidFill>
                  <a:schemeClr val="dk1"/>
                </a:solidFill>
                <a:latin typeface="Arial"/>
                <a:ea typeface="Arial"/>
                <a:cs typeface="Arial"/>
                <a:sym typeface="Arial"/>
              </a:rPr>
              <a:t>Postnatal</a:t>
            </a:r>
            <a:endParaRPr/>
          </a:p>
        </p:txBody>
      </p:sp>
      <p:sp>
        <p:nvSpPr>
          <p:cNvPr id="464" name="Google Shape;464;p80"/>
          <p:cNvSpPr/>
          <p:nvPr/>
        </p:nvSpPr>
        <p:spPr>
          <a:xfrm rot="2212194">
            <a:off x="3761383" y="1845053"/>
            <a:ext cx="2094926" cy="1815181"/>
          </a:xfrm>
          <a:prstGeom prst="teardrop">
            <a:avLst>
              <a:gd fmla="val 107845" name="adj"/>
            </a:avLst>
          </a:prstGeom>
          <a:solidFill>
            <a:schemeClr val="accent5"/>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0"/>
          <p:cNvSpPr/>
          <p:nvPr/>
        </p:nvSpPr>
        <p:spPr>
          <a:xfrm>
            <a:off x="3742048" y="1963937"/>
            <a:ext cx="2281237" cy="1663303"/>
          </a:xfrm>
          <a:custGeom>
            <a:rect b="b" l="l" r="r" t="t"/>
            <a:pathLst>
              <a:path extrusionOk="0" h="2041644" w="2041862">
                <a:moveTo>
                  <a:pt x="0" y="1020822"/>
                </a:moveTo>
                <a:cubicBezTo>
                  <a:pt x="0" y="457038"/>
                  <a:pt x="457086" y="0"/>
                  <a:pt x="1020931" y="0"/>
                </a:cubicBezTo>
                <a:cubicBezTo>
                  <a:pt x="1584776" y="0"/>
                  <a:pt x="2041862" y="457038"/>
                  <a:pt x="2041862" y="1020822"/>
                </a:cubicBezTo>
                <a:cubicBezTo>
                  <a:pt x="2041862" y="1584606"/>
                  <a:pt x="1584776" y="2041644"/>
                  <a:pt x="1020931" y="2041644"/>
                </a:cubicBezTo>
                <a:cubicBezTo>
                  <a:pt x="457086" y="2041644"/>
                  <a:pt x="0" y="1584606"/>
                  <a:pt x="0" y="1020822"/>
                </a:cubicBezTo>
                <a:close/>
              </a:path>
            </a:pathLst>
          </a:custGeom>
          <a:solidFill>
            <a:srgbClr val="95B64F">
              <a:alpha val="89803"/>
            </a:srgbClr>
          </a:solidFill>
          <a:ln cap="flat" cmpd="sng" w="57150">
            <a:solidFill>
              <a:schemeClr val="accent1"/>
            </a:solidFill>
            <a:prstDash val="solid"/>
            <a:round/>
            <a:headEnd len="sm" w="sm" type="none"/>
            <a:tailEnd len="sm" w="sm" type="none"/>
          </a:ln>
        </p:spPr>
        <p:txBody>
          <a:bodyPr anchorCtr="0" anchor="ctr" bIns="322175" lIns="322375" spcFirstLastPara="1" rIns="322375" wrap="square" tIns="322175">
            <a:noAutofit/>
          </a:bodyPr>
          <a:lstStyle/>
          <a:p>
            <a:pPr indent="0" lvl="0" marL="0" marR="0" rtl="0" algn="ctr">
              <a:lnSpc>
                <a:spcPct val="90000"/>
              </a:lnSpc>
              <a:spcBef>
                <a:spcPts val="0"/>
              </a:spcBef>
              <a:spcAft>
                <a:spcPts val="0"/>
              </a:spcAft>
              <a:buNone/>
            </a:pPr>
            <a:r>
              <a:rPr b="0" i="0" lang="en-GB" sz="2600" u="none" cap="none" strike="noStrike">
                <a:solidFill>
                  <a:srgbClr val="004B74"/>
                </a:solidFill>
                <a:latin typeface="Arial"/>
                <a:ea typeface="Arial"/>
                <a:cs typeface="Arial"/>
                <a:sym typeface="Arial"/>
              </a:rPr>
              <a:t>Peripartum</a:t>
            </a:r>
            <a:endParaRPr b="0" i="0" sz="2600" u="none" cap="none" strike="noStrike">
              <a:solidFill>
                <a:srgbClr val="004B74"/>
              </a:solidFill>
              <a:latin typeface="Arial"/>
              <a:ea typeface="Arial"/>
              <a:cs typeface="Arial"/>
              <a:sym typeface="Arial"/>
            </a:endParaRPr>
          </a:p>
        </p:txBody>
      </p:sp>
      <p:sp>
        <p:nvSpPr>
          <p:cNvPr id="466" name="Google Shape;466;p80"/>
          <p:cNvSpPr/>
          <p:nvPr/>
        </p:nvSpPr>
        <p:spPr>
          <a:xfrm rot="2212194">
            <a:off x="1438562" y="1865450"/>
            <a:ext cx="2094926" cy="1966241"/>
          </a:xfrm>
          <a:prstGeom prst="teardrop">
            <a:avLst>
              <a:gd fmla="val 10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0"/>
          <p:cNvSpPr/>
          <p:nvPr/>
        </p:nvSpPr>
        <p:spPr>
          <a:xfrm>
            <a:off x="1371601" y="2016919"/>
            <a:ext cx="2347914" cy="1663303"/>
          </a:xfrm>
          <a:custGeom>
            <a:rect b="b" l="l" r="r" t="t"/>
            <a:pathLst>
              <a:path extrusionOk="0" h="2041644" w="2041862">
                <a:moveTo>
                  <a:pt x="0" y="1020822"/>
                </a:moveTo>
                <a:cubicBezTo>
                  <a:pt x="0" y="457038"/>
                  <a:pt x="457086" y="0"/>
                  <a:pt x="1020931" y="0"/>
                </a:cubicBezTo>
                <a:cubicBezTo>
                  <a:pt x="1584776" y="0"/>
                  <a:pt x="2041862" y="457038"/>
                  <a:pt x="2041862" y="1020822"/>
                </a:cubicBezTo>
                <a:cubicBezTo>
                  <a:pt x="2041862" y="1584606"/>
                  <a:pt x="1584776" y="2041644"/>
                  <a:pt x="1020931" y="2041644"/>
                </a:cubicBezTo>
                <a:cubicBezTo>
                  <a:pt x="457086" y="2041644"/>
                  <a:pt x="0" y="1584606"/>
                  <a:pt x="0" y="1020822"/>
                </a:cubicBezTo>
                <a:close/>
              </a:path>
            </a:pathLst>
          </a:custGeom>
          <a:solidFill>
            <a:schemeClr val="lt1">
              <a:alpha val="89803"/>
            </a:schemeClr>
          </a:solidFill>
          <a:ln cap="flat" cmpd="sng" w="25400">
            <a:solidFill>
              <a:schemeClr val="accent4"/>
            </a:solidFill>
            <a:prstDash val="solid"/>
            <a:round/>
            <a:headEnd len="sm" w="sm" type="none"/>
            <a:tailEnd len="sm" w="sm" type="none"/>
          </a:ln>
        </p:spPr>
        <p:txBody>
          <a:bodyPr anchorCtr="0" anchor="ctr" bIns="322175" lIns="322375" spcFirstLastPara="1" rIns="322375" wrap="square" tIns="322175">
            <a:noAutofit/>
          </a:bodyPr>
          <a:lstStyle/>
          <a:p>
            <a:pPr indent="0" lvl="0" marL="0" marR="0" rtl="0" algn="ctr">
              <a:lnSpc>
                <a:spcPct val="90000"/>
              </a:lnSpc>
              <a:spcBef>
                <a:spcPts val="0"/>
              </a:spcBef>
              <a:spcAft>
                <a:spcPts val="0"/>
              </a:spcAft>
              <a:buNone/>
            </a:pPr>
            <a:r>
              <a:rPr b="0" i="0" lang="en-GB" sz="2600" u="none" cap="none" strike="noStrike">
                <a:solidFill>
                  <a:srgbClr val="004B74"/>
                </a:solidFill>
                <a:latin typeface="Arial"/>
                <a:ea typeface="Arial"/>
                <a:cs typeface="Arial"/>
                <a:sym typeface="Arial"/>
              </a:rPr>
              <a:t>Antenatal</a:t>
            </a:r>
            <a:endParaRPr/>
          </a:p>
        </p:txBody>
      </p:sp>
      <p:sp>
        <p:nvSpPr>
          <p:cNvPr id="468" name="Google Shape;468;p80"/>
          <p:cNvSpPr/>
          <p:nvPr/>
        </p:nvSpPr>
        <p:spPr>
          <a:xfrm>
            <a:off x="228600" y="197645"/>
            <a:ext cx="86106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469" name="Google Shape;469;p80"/>
          <p:cNvSpPr txBox="1"/>
          <p:nvPr/>
        </p:nvSpPr>
        <p:spPr>
          <a:xfrm>
            <a:off x="304800" y="197645"/>
            <a:ext cx="8534400" cy="48339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Calibri"/>
                <a:ea typeface="Calibri"/>
                <a:cs typeface="Calibri"/>
                <a:sym typeface="Calibri"/>
              </a:rPr>
              <a:t> </a:t>
            </a:r>
            <a:r>
              <a:rPr b="1" i="0" lang="en-GB" sz="4000" u="none" cap="none" strike="noStrike">
                <a:solidFill>
                  <a:schemeClr val="dk1"/>
                </a:solidFill>
                <a:latin typeface="Calibri"/>
                <a:ea typeface="Calibri"/>
                <a:cs typeface="Calibri"/>
                <a:sym typeface="Calibri"/>
              </a:rPr>
              <a:t>Mother-to-Child Transmission Process </a:t>
            </a:r>
            <a:endParaRPr/>
          </a:p>
        </p:txBody>
      </p:sp>
      <p:sp>
        <p:nvSpPr>
          <p:cNvPr id="470" name="Google Shape;470;p80"/>
          <p:cNvSpPr txBox="1"/>
          <p:nvPr/>
        </p:nvSpPr>
        <p:spPr>
          <a:xfrm>
            <a:off x="1257300" y="4857751"/>
            <a:ext cx="2457450" cy="27384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GB" sz="1200" u="none" cap="none" strike="noStrike">
                <a:solidFill>
                  <a:srgbClr val="004B74"/>
                </a:solidFill>
                <a:latin typeface="Calibri"/>
                <a:ea typeface="Calibri"/>
                <a:cs typeface="Calibri"/>
                <a:sym typeface="Calibri"/>
              </a:rPr>
              <a:t>Paeds Course/PMTCT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81"/>
          <p:cNvPicPr preferRelativeResize="0"/>
          <p:nvPr/>
        </p:nvPicPr>
        <p:blipFill rotWithShape="1">
          <a:blip r:embed="rId3">
            <a:alphaModFix/>
          </a:blip>
          <a:srcRect b="50000" l="0" r="40092" t="0"/>
          <a:stretch/>
        </p:blipFill>
        <p:spPr>
          <a:xfrm>
            <a:off x="107950" y="1120378"/>
            <a:ext cx="9026525" cy="4043363"/>
          </a:xfrm>
          <a:prstGeom prst="rect">
            <a:avLst/>
          </a:prstGeom>
          <a:noFill/>
          <a:ln>
            <a:noFill/>
          </a:ln>
        </p:spPr>
      </p:pic>
      <p:sp>
        <p:nvSpPr>
          <p:cNvPr id="477" name="Google Shape;477;p81"/>
          <p:cNvSpPr txBox="1"/>
          <p:nvPr/>
        </p:nvSpPr>
        <p:spPr>
          <a:xfrm>
            <a:off x="692150" y="723900"/>
            <a:ext cx="9290050" cy="485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cap="none" strike="noStrike">
                <a:solidFill>
                  <a:srgbClr val="4708B8"/>
                </a:solidFill>
                <a:latin typeface="Arial"/>
                <a:ea typeface="Arial"/>
                <a:cs typeface="Arial"/>
                <a:sym typeface="Arial"/>
              </a:rPr>
              <a:t>Modified from WHO, UNAIDS, UNICEF: HIV and Infant Feeding Counselling: </a:t>
            </a:r>
            <a:endParaRPr/>
          </a:p>
          <a:p>
            <a:pPr indent="0" lvl="0" marL="0" marR="0" rtl="0" algn="l">
              <a:spcBef>
                <a:spcPts val="0"/>
              </a:spcBef>
              <a:spcAft>
                <a:spcPts val="0"/>
              </a:spcAft>
              <a:buNone/>
            </a:pPr>
            <a:r>
              <a:rPr b="0" i="0" lang="en-GB" sz="1800" u="none" cap="none" strike="noStrike">
                <a:solidFill>
                  <a:srgbClr val="4708B8"/>
                </a:solidFill>
                <a:latin typeface="Arial"/>
                <a:ea typeface="Arial"/>
                <a:cs typeface="Arial"/>
                <a:sym typeface="Arial"/>
              </a:rPr>
              <a:t>                                                a training course. 2000</a:t>
            </a:r>
            <a:endParaRPr/>
          </a:p>
        </p:txBody>
      </p:sp>
      <p:sp>
        <p:nvSpPr>
          <p:cNvPr id="478" name="Google Shape;478;p81"/>
          <p:cNvSpPr/>
          <p:nvPr/>
        </p:nvSpPr>
        <p:spPr>
          <a:xfrm>
            <a:off x="1524000" y="197644"/>
            <a:ext cx="5867400" cy="483394"/>
          </a:xfrm>
          <a:prstGeom prst="roundRect">
            <a:avLst>
              <a:gd fmla="val 16667" name="adj"/>
            </a:avLst>
          </a:prstGeom>
          <a:solidFill>
            <a:srgbClr val="E8F3F4"/>
          </a:solidFill>
          <a:ln cap="flat" cmpd="sng" w="9525">
            <a:solidFill>
              <a:srgbClr val="00B0F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9" name="Google Shape;479;p81"/>
          <p:cNvSpPr txBox="1"/>
          <p:nvPr/>
        </p:nvSpPr>
        <p:spPr>
          <a:xfrm>
            <a:off x="1524000" y="228600"/>
            <a:ext cx="6934200" cy="4226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GB" sz="4000" u="none" cap="none" strike="noStrike">
                <a:solidFill>
                  <a:srgbClr val="0033CC"/>
                </a:solidFill>
                <a:latin typeface="Arial"/>
                <a:ea typeface="Arial"/>
                <a:cs typeface="Arial"/>
                <a:sym typeface="Arial"/>
              </a:rPr>
              <a:t> </a:t>
            </a:r>
            <a:r>
              <a:rPr b="1" i="0" lang="en-GB" sz="4000" u="none" cap="none" strike="noStrike">
                <a:solidFill>
                  <a:schemeClr val="dk1"/>
                </a:solidFill>
                <a:latin typeface="Calibri"/>
                <a:ea typeface="Calibri"/>
                <a:cs typeface="Calibri"/>
                <a:sym typeface="Calibri"/>
              </a:rPr>
              <a:t>100 HIV-infected mothers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